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432" r:id="rId4"/>
    <p:sldId id="433" r:id="rId5"/>
    <p:sldId id="434" r:id="rId6"/>
    <p:sldId id="257" r:id="rId7"/>
    <p:sldId id="258" r:id="rId8"/>
    <p:sldId id="259" r:id="rId9"/>
    <p:sldId id="260" r:id="rId10"/>
    <p:sldId id="261" r:id="rId11"/>
    <p:sldId id="263" r:id="rId12"/>
    <p:sldId id="436" r:id="rId13"/>
    <p:sldId id="435" r:id="rId14"/>
    <p:sldId id="437" r:id="rId15"/>
    <p:sldId id="264" r:id="rId16"/>
    <p:sldId id="440" r:id="rId17"/>
    <p:sldId id="265" r:id="rId18"/>
    <p:sldId id="438" r:id="rId19"/>
    <p:sldId id="439" r:id="rId20"/>
    <p:sldId id="441" r:id="rId21"/>
    <p:sldId id="270" r:id="rId22"/>
    <p:sldId id="442" r:id="rId23"/>
    <p:sldId id="443" r:id="rId24"/>
    <p:sldId id="444" r:id="rId25"/>
    <p:sldId id="445" r:id="rId26"/>
    <p:sldId id="446" r:id="rId27"/>
    <p:sldId id="447" r:id="rId28"/>
    <p:sldId id="448" r:id="rId29"/>
    <p:sldId id="449" r:id="rId30"/>
    <p:sldId id="431" r:id="rId31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588" y="-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19100" y="1373124"/>
            <a:ext cx="3967479" cy="3848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84852" y="2092833"/>
            <a:ext cx="3771265" cy="441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542" y="609676"/>
            <a:ext cx="5239385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199" y="1600276"/>
            <a:ext cx="7721600" cy="43580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26" Type="http://schemas.openxmlformats.org/officeDocument/2006/relationships/image" Target="../media/image79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34" Type="http://schemas.openxmlformats.org/officeDocument/2006/relationships/image" Target="../media/image87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5" Type="http://schemas.openxmlformats.org/officeDocument/2006/relationships/image" Target="../media/image78.png"/><Relationship Id="rId33" Type="http://schemas.openxmlformats.org/officeDocument/2006/relationships/image" Target="../media/image86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32" Type="http://schemas.openxmlformats.org/officeDocument/2006/relationships/image" Target="../media/image85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28" Type="http://schemas.openxmlformats.org/officeDocument/2006/relationships/image" Target="../media/image81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31" Type="http://schemas.openxmlformats.org/officeDocument/2006/relationships/image" Target="../media/image84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Relationship Id="rId27" Type="http://schemas.openxmlformats.org/officeDocument/2006/relationships/image" Target="../media/image80.png"/><Relationship Id="rId30" Type="http://schemas.openxmlformats.org/officeDocument/2006/relationships/image" Target="../media/image83.png"/><Relationship Id="rId35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" Type="http://schemas.openxmlformats.org/officeDocument/2006/relationships/image" Target="../media/image89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2" Type="http://schemas.openxmlformats.org/officeDocument/2006/relationships/image" Target="../media/image88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32" Type="http://schemas.openxmlformats.org/officeDocument/2006/relationships/image" Target="../media/image6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image" Target="../media/image7.gif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" Type="http://schemas.openxmlformats.org/officeDocument/2006/relationships/image" Target="../media/image89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2" Type="http://schemas.openxmlformats.org/officeDocument/2006/relationships/image" Target="../media/image88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32" Type="http://schemas.openxmlformats.org/officeDocument/2006/relationships/image" Target="../media/image6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image" Target="../media/image7.gif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" Type="http://schemas.openxmlformats.org/officeDocument/2006/relationships/image" Target="../media/image89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2" Type="http://schemas.openxmlformats.org/officeDocument/2006/relationships/image" Target="../media/image88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32" Type="http://schemas.openxmlformats.org/officeDocument/2006/relationships/image" Target="../media/image6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image" Target="../media/image7.gif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png"/><Relationship Id="rId3" Type="http://schemas.openxmlformats.org/officeDocument/2006/relationships/image" Target="../media/image89.png"/><Relationship Id="rId21" Type="http://schemas.openxmlformats.org/officeDocument/2006/relationships/image" Target="../media/image107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5" Type="http://schemas.openxmlformats.org/officeDocument/2006/relationships/image" Target="../media/image111.png"/><Relationship Id="rId2" Type="http://schemas.openxmlformats.org/officeDocument/2006/relationships/image" Target="../media/image88.png"/><Relationship Id="rId16" Type="http://schemas.openxmlformats.org/officeDocument/2006/relationships/image" Target="../media/image102.png"/><Relationship Id="rId20" Type="http://schemas.openxmlformats.org/officeDocument/2006/relationships/image" Target="../media/image106.png"/><Relationship Id="rId29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24" Type="http://schemas.openxmlformats.org/officeDocument/2006/relationships/image" Target="../media/image110.png"/><Relationship Id="rId32" Type="http://schemas.openxmlformats.org/officeDocument/2006/relationships/image" Target="../media/image6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png"/><Relationship Id="rId28" Type="http://schemas.openxmlformats.org/officeDocument/2006/relationships/image" Target="../media/image114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31" Type="http://schemas.openxmlformats.org/officeDocument/2006/relationships/image" Target="../media/image7.gif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Relationship Id="rId22" Type="http://schemas.openxmlformats.org/officeDocument/2006/relationships/image" Target="../media/image108.png"/><Relationship Id="rId27" Type="http://schemas.openxmlformats.org/officeDocument/2006/relationships/image" Target="../media/image113.png"/><Relationship Id="rId30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" Type="http://schemas.openxmlformats.org/officeDocument/2006/relationships/image" Target="../media/image118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7" Type="http://schemas.openxmlformats.org/officeDocument/2006/relationships/image" Target="../media/image122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6.png"/><Relationship Id="rId2" Type="http://schemas.openxmlformats.org/officeDocument/2006/relationships/image" Target="../media/image117.png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29" Type="http://schemas.openxmlformats.org/officeDocument/2006/relationships/image" Target="../media/image1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7.gif"/><Relationship Id="rId5" Type="http://schemas.openxmlformats.org/officeDocument/2006/relationships/image" Target="../media/image120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" Type="http://schemas.openxmlformats.org/officeDocument/2006/relationships/image" Target="../media/image119.png"/><Relationship Id="rId9" Type="http://schemas.openxmlformats.org/officeDocument/2006/relationships/image" Target="../media/image108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26" Type="http://schemas.openxmlformats.org/officeDocument/2006/relationships/image" Target="../media/image139.png"/><Relationship Id="rId3" Type="http://schemas.openxmlformats.org/officeDocument/2006/relationships/image" Target="../media/image118.png"/><Relationship Id="rId21" Type="http://schemas.openxmlformats.org/officeDocument/2006/relationships/image" Target="../media/image134.png"/><Relationship Id="rId34" Type="http://schemas.openxmlformats.org/officeDocument/2006/relationships/image" Target="../media/image147.png"/><Relationship Id="rId7" Type="http://schemas.openxmlformats.org/officeDocument/2006/relationships/image" Target="../media/image122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33" Type="http://schemas.openxmlformats.org/officeDocument/2006/relationships/image" Target="../media/image146.png"/><Relationship Id="rId38" Type="http://schemas.openxmlformats.org/officeDocument/2006/relationships/image" Target="../media/image6.png"/><Relationship Id="rId2" Type="http://schemas.openxmlformats.org/officeDocument/2006/relationships/image" Target="../media/image117.png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29" Type="http://schemas.openxmlformats.org/officeDocument/2006/relationships/image" Target="../media/image1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1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32" Type="http://schemas.openxmlformats.org/officeDocument/2006/relationships/image" Target="../media/image145.png"/><Relationship Id="rId37" Type="http://schemas.openxmlformats.org/officeDocument/2006/relationships/image" Target="../media/image7.gif"/><Relationship Id="rId5" Type="http://schemas.openxmlformats.org/officeDocument/2006/relationships/image" Target="../media/image120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28" Type="http://schemas.openxmlformats.org/officeDocument/2006/relationships/image" Target="../media/image141.png"/><Relationship Id="rId36" Type="http://schemas.openxmlformats.org/officeDocument/2006/relationships/image" Target="../media/image149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31" Type="http://schemas.openxmlformats.org/officeDocument/2006/relationships/image" Target="../media/image144.png"/><Relationship Id="rId4" Type="http://schemas.openxmlformats.org/officeDocument/2006/relationships/image" Target="../media/image119.png"/><Relationship Id="rId9" Type="http://schemas.openxmlformats.org/officeDocument/2006/relationships/image" Target="../media/image108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Relationship Id="rId27" Type="http://schemas.openxmlformats.org/officeDocument/2006/relationships/image" Target="../media/image140.png"/><Relationship Id="rId30" Type="http://schemas.openxmlformats.org/officeDocument/2006/relationships/image" Target="../media/image143.png"/><Relationship Id="rId35" Type="http://schemas.openxmlformats.org/officeDocument/2006/relationships/image" Target="../media/image1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38.png"/><Relationship Id="rId18" Type="http://schemas.openxmlformats.org/officeDocument/2006/relationships/image" Target="../media/image47.png"/><Relationship Id="rId26" Type="http://schemas.openxmlformats.org/officeDocument/2006/relationships/image" Target="../media/image168.png"/><Relationship Id="rId3" Type="http://schemas.openxmlformats.org/officeDocument/2006/relationships/image" Target="../media/image150.png"/><Relationship Id="rId21" Type="http://schemas.openxmlformats.org/officeDocument/2006/relationships/image" Target="../media/image163.png"/><Relationship Id="rId7" Type="http://schemas.openxmlformats.org/officeDocument/2006/relationships/image" Target="../media/image154.png"/><Relationship Id="rId12" Type="http://schemas.openxmlformats.org/officeDocument/2006/relationships/image" Target="../media/image37.png"/><Relationship Id="rId17" Type="http://schemas.openxmlformats.org/officeDocument/2006/relationships/image" Target="../media/image161.png"/><Relationship Id="rId25" Type="http://schemas.openxmlformats.org/officeDocument/2006/relationships/image" Target="../media/image167.png"/><Relationship Id="rId2" Type="http://schemas.openxmlformats.org/officeDocument/2006/relationships/image" Target="../media/image33.png"/><Relationship Id="rId16" Type="http://schemas.openxmlformats.org/officeDocument/2006/relationships/image" Target="../media/image160.png"/><Relationship Id="rId20" Type="http://schemas.openxmlformats.org/officeDocument/2006/relationships/image" Target="../media/image162.png"/><Relationship Id="rId29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24" Type="http://schemas.openxmlformats.org/officeDocument/2006/relationships/image" Target="../media/image166.png"/><Relationship Id="rId5" Type="http://schemas.openxmlformats.org/officeDocument/2006/relationships/image" Target="../media/image152.png"/><Relationship Id="rId15" Type="http://schemas.openxmlformats.org/officeDocument/2006/relationships/image" Target="../media/image159.png"/><Relationship Id="rId23" Type="http://schemas.openxmlformats.org/officeDocument/2006/relationships/image" Target="../media/image165.png"/><Relationship Id="rId28" Type="http://schemas.openxmlformats.org/officeDocument/2006/relationships/image" Target="../media/image6.png"/><Relationship Id="rId10" Type="http://schemas.openxmlformats.org/officeDocument/2006/relationships/image" Target="../media/image157.png"/><Relationship Id="rId19" Type="http://schemas.openxmlformats.org/officeDocument/2006/relationships/image" Target="../media/image48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39.png"/><Relationship Id="rId22" Type="http://schemas.openxmlformats.org/officeDocument/2006/relationships/image" Target="../media/image164.png"/><Relationship Id="rId27" Type="http://schemas.openxmlformats.org/officeDocument/2006/relationships/image" Target="../media/image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38.png"/><Relationship Id="rId18" Type="http://schemas.openxmlformats.org/officeDocument/2006/relationships/image" Target="../media/image162.png"/><Relationship Id="rId26" Type="http://schemas.openxmlformats.org/officeDocument/2006/relationships/image" Target="../media/image6.png"/><Relationship Id="rId3" Type="http://schemas.openxmlformats.org/officeDocument/2006/relationships/image" Target="../media/image150.png"/><Relationship Id="rId21" Type="http://schemas.openxmlformats.org/officeDocument/2006/relationships/image" Target="../media/image165.png"/><Relationship Id="rId7" Type="http://schemas.openxmlformats.org/officeDocument/2006/relationships/image" Target="../media/image154.png"/><Relationship Id="rId12" Type="http://schemas.openxmlformats.org/officeDocument/2006/relationships/image" Target="../media/image37.png"/><Relationship Id="rId17" Type="http://schemas.openxmlformats.org/officeDocument/2006/relationships/image" Target="../media/image48.png"/><Relationship Id="rId25" Type="http://schemas.openxmlformats.org/officeDocument/2006/relationships/image" Target="../media/image7.gif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24" Type="http://schemas.openxmlformats.org/officeDocument/2006/relationships/image" Target="../media/image168.png"/><Relationship Id="rId5" Type="http://schemas.openxmlformats.org/officeDocument/2006/relationships/image" Target="../media/image152.png"/><Relationship Id="rId15" Type="http://schemas.openxmlformats.org/officeDocument/2006/relationships/image" Target="../media/image159.png"/><Relationship Id="rId23" Type="http://schemas.openxmlformats.org/officeDocument/2006/relationships/image" Target="../media/image167.png"/><Relationship Id="rId10" Type="http://schemas.openxmlformats.org/officeDocument/2006/relationships/image" Target="../media/image157.png"/><Relationship Id="rId19" Type="http://schemas.openxmlformats.org/officeDocument/2006/relationships/image" Target="../media/image163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39.png"/><Relationship Id="rId22" Type="http://schemas.openxmlformats.org/officeDocument/2006/relationships/image" Target="../media/image166.png"/><Relationship Id="rId27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3.png"/><Relationship Id="rId11" Type="http://schemas.openxmlformats.org/officeDocument/2006/relationships/image" Target="../media/image7.gif"/><Relationship Id="rId5" Type="http://schemas.openxmlformats.org/officeDocument/2006/relationships/image" Target="../media/image172.png"/><Relationship Id="rId10" Type="http://schemas.openxmlformats.org/officeDocument/2006/relationships/image" Target="../media/image177.png"/><Relationship Id="rId4" Type="http://schemas.openxmlformats.org/officeDocument/2006/relationships/image" Target="../media/image171.png"/><Relationship Id="rId9" Type="http://schemas.openxmlformats.org/officeDocument/2006/relationships/image" Target="../media/image1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7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gif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7.gif"/><Relationship Id="rId4" Type="http://schemas.openxmlformats.org/officeDocument/2006/relationships/image" Target="../media/image28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6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7.gif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2438400"/>
            <a:ext cx="8305800" cy="16677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3675"/>
              </a:lnSpc>
              <a:spcBef>
                <a:spcPts val="105"/>
              </a:spcBef>
            </a:pPr>
            <a:r>
              <a:rPr sz="4400" b="1" dirty="0" smtClean="0">
                <a:solidFill>
                  <a:srgbClr val="FF0000"/>
                </a:solidFill>
                <a:latin typeface="Berlin Sans FB Demi"/>
                <a:cs typeface="Berlin Sans FB Demi"/>
              </a:rPr>
              <a:t>TUGAS POKOK DAN FUNGSI</a:t>
            </a:r>
            <a:endParaRPr sz="4400" dirty="0">
              <a:latin typeface="Berlin Sans FB Demi"/>
              <a:cs typeface="Berlin Sans FB Demi"/>
            </a:endParaRPr>
          </a:p>
          <a:p>
            <a:pPr marL="659765" marR="652145" indent="-635" algn="ctr">
              <a:lnSpc>
                <a:spcPts val="3020"/>
              </a:lnSpc>
              <a:spcBef>
                <a:spcPts val="220"/>
              </a:spcBef>
              <a:tabLst>
                <a:tab pos="3296920" algn="l"/>
              </a:tabLst>
            </a:pPr>
            <a:r>
              <a:rPr sz="3200" spc="-5" dirty="0" smtClean="0">
                <a:solidFill>
                  <a:srgbClr val="0000FF"/>
                </a:solidFill>
                <a:latin typeface="Imprint MT Shadow" pitchFamily="82" charset="0"/>
                <a:cs typeface="Leelawadee"/>
              </a:rPr>
              <a:t>PUSAT JAMINAN MUTU (PJM) </a:t>
            </a:r>
            <a:br>
              <a:rPr sz="3200" spc="-5" dirty="0" smtClean="0">
                <a:solidFill>
                  <a:srgbClr val="0000FF"/>
                </a:solidFill>
                <a:latin typeface="Imprint MT Shadow" pitchFamily="82" charset="0"/>
                <a:cs typeface="Leelawadee"/>
              </a:rPr>
            </a:br>
            <a:r>
              <a:rPr sz="2800" spc="-5" dirty="0" smtClean="0">
                <a:solidFill>
                  <a:srgbClr val="0000FF"/>
                </a:solidFill>
                <a:latin typeface="Imprint MT Shadow" pitchFamily="82" charset="0"/>
                <a:cs typeface="Leelawadee"/>
              </a:rPr>
              <a:t>&amp; </a:t>
            </a:r>
            <a:r>
              <a:rPr sz="2800" spc="-5" dirty="0" smtClean="0">
                <a:solidFill>
                  <a:srgbClr val="0000FF"/>
                </a:solidFill>
                <a:latin typeface="Leelawadee"/>
                <a:cs typeface="Leelawadee"/>
              </a:rPr>
              <a:t/>
            </a:r>
            <a:br>
              <a:rPr sz="2800" spc="-5" dirty="0" smtClean="0">
                <a:solidFill>
                  <a:srgbClr val="0000FF"/>
                </a:solidFill>
                <a:latin typeface="Leelawadee"/>
                <a:cs typeface="Leelawadee"/>
              </a:rPr>
            </a:br>
            <a:r>
              <a:rPr sz="2800" spc="-5" dirty="0" smtClean="0">
                <a:solidFill>
                  <a:srgbClr val="0000FF"/>
                </a:solidFill>
                <a:latin typeface="Imprint MT Shadow" pitchFamily="82" charset="0"/>
                <a:cs typeface="Leelawadee"/>
              </a:rPr>
              <a:t>GUGUS JAMINAN MUTU (GJM)</a:t>
            </a:r>
            <a:endParaRPr lang="en-US" sz="2800" spc="-5" dirty="0" smtClean="0">
              <a:solidFill>
                <a:srgbClr val="0000FF"/>
              </a:solidFill>
              <a:latin typeface="Imprint MT Shadow" pitchFamily="82" charset="0"/>
              <a:cs typeface="Leelawade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6980" y="1607565"/>
            <a:ext cx="667004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Badan </a:t>
            </a:r>
            <a:r>
              <a:rPr sz="2400" b="1" spc="-1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Akreditasi </a:t>
            </a:r>
            <a:r>
              <a:rPr sz="2400" b="1" spc="-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Nasional Perguruan</a:t>
            </a:r>
            <a:r>
              <a:rPr sz="2400" b="1" spc="15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1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b="1" i="1" spc="-5" dirty="0">
                <a:solidFill>
                  <a:srgbClr val="C00000"/>
                </a:solidFill>
                <a:latin typeface="Cambria" pitchFamily="18" charset="0"/>
                <a:cs typeface="Arial"/>
              </a:rPr>
              <a:t>National Accreditation </a:t>
            </a:r>
            <a:r>
              <a:rPr b="1" i="1" dirty="0">
                <a:solidFill>
                  <a:srgbClr val="C00000"/>
                </a:solidFill>
                <a:latin typeface="Cambria" pitchFamily="18" charset="0"/>
                <a:cs typeface="Arial"/>
              </a:rPr>
              <a:t>Agency for Higher Education</a:t>
            </a:r>
            <a:r>
              <a:rPr b="1" i="1" spc="-135" dirty="0">
                <a:solidFill>
                  <a:srgbClr val="C00000"/>
                </a:solidFill>
                <a:latin typeface="Cambria" pitchFamily="18" charset="0"/>
                <a:cs typeface="Arial"/>
              </a:rPr>
              <a:t> </a:t>
            </a:r>
            <a:r>
              <a:rPr b="1" spc="-10" dirty="0">
                <a:solidFill>
                  <a:srgbClr val="C00000"/>
                </a:solidFill>
                <a:latin typeface="Cambria" pitchFamily="18" charset="0"/>
                <a:cs typeface="Arial"/>
              </a:rPr>
              <a:t>(NAAHE)</a:t>
            </a:r>
            <a:endParaRPr dirty="0">
              <a:solidFill>
                <a:srgbClr val="C00000"/>
              </a:solidFill>
              <a:latin typeface="Cambria" pitchFamily="18" charset="0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946646"/>
            <a:ext cx="9144000" cy="911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1472" y="5922262"/>
            <a:ext cx="5398008" cy="935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986271"/>
            <a:ext cx="9144000" cy="873252"/>
          </a:xfrm>
          <a:prstGeom prst="rect">
            <a:avLst/>
          </a:pr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47800" y="6245218"/>
            <a:ext cx="56394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 err="1">
                <a:solidFill>
                  <a:schemeClr val="bg1"/>
                </a:solidFill>
                <a:latin typeface="Cambria" pitchFamily="18" charset="0"/>
                <a:cs typeface="Leelawadee"/>
              </a:rPr>
              <a:t>Sosialisasi</a:t>
            </a:r>
            <a:r>
              <a:rPr spc="-5" dirty="0">
                <a:solidFill>
                  <a:schemeClr val="bg1"/>
                </a:solidFill>
                <a:latin typeface="Cambria" pitchFamily="18" charset="0"/>
                <a:cs typeface="Leelawadee"/>
              </a:rPr>
              <a:t> </a:t>
            </a:r>
            <a:r>
              <a:rPr spc="-5" dirty="0" err="1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Tugas</a:t>
            </a:r>
            <a:r>
              <a:rPr spc="-5" dirty="0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 </a:t>
            </a:r>
            <a:r>
              <a:rPr spc="-5" dirty="0" err="1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Pokok</a:t>
            </a:r>
            <a:r>
              <a:rPr spc="-5" dirty="0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 PJM &amp; GJM </a:t>
            </a:r>
            <a:r>
              <a:rPr spc="-5" dirty="0" err="1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Periode</a:t>
            </a:r>
            <a:r>
              <a:rPr spc="-5" dirty="0" smtClean="0">
                <a:solidFill>
                  <a:schemeClr val="bg1"/>
                </a:solidFill>
                <a:latin typeface="Cambria" pitchFamily="18" charset="0"/>
                <a:cs typeface="Leelawadee"/>
              </a:rPr>
              <a:t> 2020-2024</a:t>
            </a:r>
            <a:endParaRPr dirty="0">
              <a:solidFill>
                <a:schemeClr val="bg1"/>
              </a:solidFill>
              <a:latin typeface="Cambria" pitchFamily="18" charset="0"/>
              <a:cs typeface="Leelawade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1119" y="4678332"/>
            <a:ext cx="5461000" cy="9361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  <a:t>PUSAT JAMINAN MUTU (PJM)</a:t>
            </a:r>
            <a:br>
              <a:rPr lang="en-US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</a:br>
            <a:r>
              <a:rPr lang="en-US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  <a:t>UNIVERSITAS ISLAM RADEN RAHMAT </a:t>
            </a:r>
            <a:br>
              <a:rPr lang="en-US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</a:br>
            <a:r>
              <a:rPr lang="id-ID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  <a:t>11 Agustus </a:t>
            </a:r>
            <a:r>
              <a:rPr lang="en-US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  <a:t>20</a:t>
            </a:r>
            <a:r>
              <a:rPr lang="id-ID" sz="2000" spc="-5" dirty="0" smtClean="0">
                <a:solidFill>
                  <a:srgbClr val="FFFF00"/>
                </a:solidFill>
                <a:latin typeface="Cambria" pitchFamily="18" charset="0"/>
                <a:cs typeface="Leelawadee"/>
              </a:rPr>
              <a:t>20</a:t>
            </a:r>
            <a:endParaRPr sz="2000" dirty="0">
              <a:solidFill>
                <a:srgbClr val="FFFF00"/>
              </a:solidFill>
              <a:latin typeface="Cambria" pitchFamily="18" charset="0"/>
              <a:cs typeface="Leelawade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77996" y="79247"/>
            <a:ext cx="1588008" cy="13655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4487"/>
            <a:ext cx="1295400" cy="16283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69" y="79247"/>
            <a:ext cx="1528318" cy="1528318"/>
          </a:xfrm>
          <a:prstGeom prst="rect">
            <a:avLst/>
          </a:prstGeom>
        </p:spPr>
      </p:pic>
      <p:pic>
        <p:nvPicPr>
          <p:cNvPr id="102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575" y="5191615"/>
            <a:ext cx="1533095" cy="162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" y="3369817"/>
            <a:ext cx="1659382" cy="17765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69" y="3439806"/>
            <a:ext cx="1730731" cy="17066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0"/>
    </mc:Choice>
    <mc:Fallback>
      <p:transition spd="slow" advClick="0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74891" y="502919"/>
            <a:ext cx="2769108" cy="1341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2767" y="1161288"/>
            <a:ext cx="2985516" cy="1341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75804" y="1161288"/>
            <a:ext cx="1568196" cy="13411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83552" y="1819655"/>
            <a:ext cx="2060448" cy="1341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747384" y="645363"/>
            <a:ext cx="3064510" cy="207454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 marR="5080" indent="991869">
              <a:lnSpc>
                <a:spcPts val="5190"/>
              </a:lnSpc>
              <a:spcBef>
                <a:spcPts val="750"/>
              </a:spcBef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Lapo</a:t>
            </a:r>
            <a:r>
              <a:rPr sz="4800" b="1" spc="-12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an  </a:t>
            </a:r>
            <a:r>
              <a:rPr sz="4800" b="1" spc="-15" dirty="0">
                <a:solidFill>
                  <a:srgbClr val="FF0000"/>
                </a:solidFill>
                <a:latin typeface="Calibri"/>
                <a:cs typeface="Calibri"/>
              </a:rPr>
              <a:t>evaluasi</a:t>
            </a:r>
            <a:r>
              <a:rPr sz="4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diri</a:t>
            </a:r>
            <a:endParaRPr sz="4800" dirty="0">
              <a:latin typeface="Calibri"/>
              <a:cs typeface="Calibri"/>
            </a:endParaRPr>
          </a:p>
          <a:p>
            <a:pPr marL="1713864">
              <a:lnSpc>
                <a:spcPts val="5100"/>
              </a:lnSpc>
            </a:pPr>
            <a:r>
              <a:rPr sz="4800" b="1" dirty="0">
                <a:solidFill>
                  <a:srgbClr val="FF0000"/>
                </a:solidFill>
                <a:latin typeface="Calibri"/>
                <a:cs typeface="Calibri"/>
              </a:rPr>
              <a:t>UPPS</a:t>
            </a:r>
            <a:endParaRPr sz="48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6888" y="821436"/>
            <a:ext cx="4954523" cy="19918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6784" y="751331"/>
            <a:ext cx="4942840" cy="1979930"/>
          </a:xfrm>
          <a:custGeom>
            <a:avLst/>
            <a:gdLst/>
            <a:ahLst/>
            <a:cxnLst/>
            <a:rect l="l" t="t" r="r" b="b"/>
            <a:pathLst>
              <a:path w="4942840" h="1979930">
                <a:moveTo>
                  <a:pt x="0" y="1979676"/>
                </a:moveTo>
                <a:lnTo>
                  <a:pt x="4942332" y="1979676"/>
                </a:lnTo>
                <a:lnTo>
                  <a:pt x="4942332" y="0"/>
                </a:lnTo>
                <a:lnTo>
                  <a:pt x="0" y="0"/>
                </a:lnTo>
                <a:lnTo>
                  <a:pt x="0" y="1979676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020" y="745236"/>
            <a:ext cx="2590800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10027" y="839724"/>
            <a:ext cx="301751" cy="4069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64892" y="839724"/>
            <a:ext cx="416051" cy="4069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734055" y="839724"/>
            <a:ext cx="327660" cy="4069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14827" y="839724"/>
            <a:ext cx="385572" cy="4069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53511" y="839724"/>
            <a:ext cx="332232" cy="4069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38855" y="839724"/>
            <a:ext cx="458723" cy="4069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50692" y="839724"/>
            <a:ext cx="316992" cy="4069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20796" y="839724"/>
            <a:ext cx="618744" cy="40690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92652" y="839724"/>
            <a:ext cx="330708" cy="4069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76471" y="839724"/>
            <a:ext cx="1226820" cy="40690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56403" y="839724"/>
            <a:ext cx="301751" cy="40690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6784" y="751331"/>
            <a:ext cx="4942840" cy="197993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142240">
              <a:lnSpc>
                <a:spcPct val="100000"/>
              </a:lnSpc>
              <a:spcBef>
                <a:spcPts val="470"/>
              </a:spcBef>
            </a:pP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Lingkungan </a:t>
            </a:r>
            <a:r>
              <a:rPr sz="2000" b="1" i="1" spc="-10" dirty="0">
                <a:solidFill>
                  <a:srgbClr val="FF0000"/>
                </a:solidFill>
                <a:latin typeface="Calibri"/>
                <a:cs typeface="Calibri"/>
              </a:rPr>
              <a:t>Eksternal </a:t>
            </a:r>
            <a:r>
              <a:rPr sz="1400" b="1" i="1" spc="-10" dirty="0">
                <a:solidFill>
                  <a:srgbClr val="FF0000"/>
                </a:solidFill>
                <a:latin typeface="Calibri"/>
                <a:cs typeface="Calibri"/>
              </a:rPr>
              <a:t>(Lokal, </a:t>
            </a:r>
            <a:r>
              <a:rPr sz="1400" b="1" i="1" dirty="0">
                <a:solidFill>
                  <a:srgbClr val="FF0000"/>
                </a:solidFill>
                <a:latin typeface="Calibri"/>
                <a:cs typeface="Calibri"/>
              </a:rPr>
              <a:t>Nasional,</a:t>
            </a:r>
            <a:r>
              <a:rPr sz="1400" b="1" i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Internasional)</a:t>
            </a:r>
            <a:endParaRPr sz="14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spcBef>
                <a:spcPts val="309"/>
              </a:spcBef>
              <a:tabLst>
                <a:tab pos="1687195" algn="l"/>
              </a:tabLst>
            </a:pP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Makro</a:t>
            </a:r>
            <a:r>
              <a:rPr sz="1400" spc="-5" dirty="0">
                <a:latin typeface="Calibri"/>
                <a:cs typeface="Calibri"/>
              </a:rPr>
              <a:t>	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Mikro</a:t>
            </a:r>
            <a:endParaRPr sz="14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spcBef>
                <a:spcPts val="20"/>
              </a:spcBef>
              <a:tabLst>
                <a:tab pos="1687195" algn="l"/>
              </a:tabLst>
            </a:pPr>
            <a:r>
              <a:rPr sz="1200" i="1" spc="-5" dirty="0">
                <a:latin typeface="Calibri"/>
                <a:cs typeface="Calibri"/>
              </a:rPr>
              <a:t>politik,	pesaing, pengguna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lulusan,</a:t>
            </a:r>
            <a:endParaRPr sz="12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tabLst>
                <a:tab pos="1687195" algn="l"/>
              </a:tabLst>
            </a:pPr>
            <a:r>
              <a:rPr sz="1200" i="1" spc="-10" dirty="0">
                <a:latin typeface="Calibri"/>
                <a:cs typeface="Calibri"/>
              </a:rPr>
              <a:t>ekonomi,	</a:t>
            </a:r>
            <a:r>
              <a:rPr sz="1200" i="1" spc="-5" dirty="0">
                <a:latin typeface="Calibri"/>
                <a:cs typeface="Calibri"/>
              </a:rPr>
              <a:t>sumber calon </a:t>
            </a:r>
            <a:r>
              <a:rPr sz="1200" i="1" spc="-10" dirty="0">
                <a:latin typeface="Calibri"/>
                <a:cs typeface="Calibri"/>
              </a:rPr>
              <a:t>mahasiswa, </a:t>
            </a:r>
            <a:r>
              <a:rPr sz="1200" i="1" spc="-5" dirty="0">
                <a:latin typeface="Calibri"/>
                <a:cs typeface="Calibri"/>
              </a:rPr>
              <a:t>sumber calon</a:t>
            </a:r>
            <a:r>
              <a:rPr sz="1200" i="1" spc="3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dosen,</a:t>
            </a:r>
            <a:endParaRPr sz="12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tabLst>
                <a:tab pos="1687195" algn="l"/>
              </a:tabLst>
            </a:pPr>
            <a:r>
              <a:rPr sz="1200" i="1" spc="-15" dirty="0">
                <a:latin typeface="Calibri"/>
                <a:cs typeface="Calibri"/>
              </a:rPr>
              <a:t>kebijakan,	</a:t>
            </a:r>
            <a:r>
              <a:rPr sz="1200" i="1" spc="-5" dirty="0">
                <a:latin typeface="Calibri"/>
                <a:cs typeface="Calibri"/>
              </a:rPr>
              <a:t>sumber tenaga</a:t>
            </a:r>
            <a:r>
              <a:rPr sz="1200" i="1" spc="-10" dirty="0">
                <a:latin typeface="Calibri"/>
                <a:cs typeface="Calibri"/>
              </a:rPr>
              <a:t> kependidikan,</a:t>
            </a:r>
            <a:endParaRPr sz="12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tabLst>
                <a:tab pos="1687195" algn="l"/>
              </a:tabLst>
            </a:pPr>
            <a:r>
              <a:rPr sz="1200" i="1" spc="-5" dirty="0">
                <a:latin typeface="Calibri"/>
                <a:cs typeface="Calibri"/>
              </a:rPr>
              <a:t>sosial,	e-Learning, </a:t>
            </a:r>
            <a:r>
              <a:rPr sz="1200" i="1" spc="-10" dirty="0">
                <a:latin typeface="Calibri"/>
                <a:cs typeface="Calibri"/>
              </a:rPr>
              <a:t>pendidikan </a:t>
            </a:r>
            <a:r>
              <a:rPr sz="1200" i="1" spc="-5" dirty="0">
                <a:latin typeface="Calibri"/>
                <a:cs typeface="Calibri"/>
              </a:rPr>
              <a:t>jarak</a:t>
            </a:r>
            <a:r>
              <a:rPr sz="1200" i="1" spc="1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jauh,</a:t>
            </a:r>
            <a:endParaRPr sz="1200" dirty="0">
              <a:latin typeface="Calibri"/>
              <a:cs typeface="Calibri"/>
            </a:endParaRPr>
          </a:p>
          <a:p>
            <a:pPr marL="191770">
              <a:lnSpc>
                <a:spcPct val="100000"/>
              </a:lnSpc>
              <a:tabLst>
                <a:tab pos="1687195" algn="l"/>
              </a:tabLst>
            </a:pPr>
            <a:r>
              <a:rPr sz="1200" i="1" spc="-5" dirty="0">
                <a:latin typeface="Calibri"/>
                <a:cs typeface="Calibri"/>
              </a:rPr>
              <a:t>budaya,	Open Course </a:t>
            </a:r>
            <a:r>
              <a:rPr sz="1200" i="1" spc="-15" dirty="0">
                <a:latin typeface="Calibri"/>
                <a:cs typeface="Calibri"/>
              </a:rPr>
              <a:t>Ware</a:t>
            </a:r>
            <a:r>
              <a:rPr sz="1200" i="1" spc="1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(OCW),</a:t>
            </a:r>
            <a:endParaRPr sz="1200" dirty="0">
              <a:latin typeface="Calibri"/>
              <a:cs typeface="Calibri"/>
            </a:endParaRPr>
          </a:p>
          <a:p>
            <a:pPr marL="191770">
              <a:lnSpc>
                <a:spcPts val="1435"/>
              </a:lnSpc>
              <a:tabLst>
                <a:tab pos="1687195" algn="l"/>
              </a:tabLst>
            </a:pPr>
            <a:r>
              <a:rPr sz="1200" i="1" spc="-10" dirty="0">
                <a:latin typeface="Calibri"/>
                <a:cs typeface="Calibri"/>
              </a:rPr>
              <a:t>perkembangan</a:t>
            </a:r>
            <a:r>
              <a:rPr sz="1200" i="1" spc="1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iptek	</a:t>
            </a:r>
            <a:r>
              <a:rPr sz="1200" i="1" spc="-10" dirty="0">
                <a:latin typeface="Calibri"/>
                <a:cs typeface="Calibri"/>
              </a:rPr>
              <a:t>kebutuhan </a:t>
            </a:r>
            <a:r>
              <a:rPr sz="1200" i="1" spc="-5" dirty="0">
                <a:latin typeface="Calibri"/>
                <a:cs typeface="Calibri"/>
              </a:rPr>
              <a:t>dunia usaha/industri dan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masyarakat,</a:t>
            </a:r>
            <a:endParaRPr sz="1200" dirty="0">
              <a:latin typeface="Calibri"/>
              <a:cs typeface="Calibri"/>
            </a:endParaRPr>
          </a:p>
          <a:p>
            <a:pPr marL="1687195">
              <a:lnSpc>
                <a:spcPts val="1435"/>
              </a:lnSpc>
            </a:pPr>
            <a:r>
              <a:rPr sz="1200" i="1" spc="-5" dirty="0">
                <a:latin typeface="Calibri"/>
                <a:cs typeface="Calibri"/>
              </a:rPr>
              <a:t>mitra, dan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aliansi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57556" y="4907279"/>
            <a:ext cx="4067555" cy="138531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7452" y="4837176"/>
            <a:ext cx="4055745" cy="1373505"/>
          </a:xfrm>
          <a:custGeom>
            <a:avLst/>
            <a:gdLst/>
            <a:ahLst/>
            <a:cxnLst/>
            <a:rect l="l" t="t" r="r" b="b"/>
            <a:pathLst>
              <a:path w="4055745" h="1373504">
                <a:moveTo>
                  <a:pt x="0" y="1373124"/>
                </a:moveTo>
                <a:lnTo>
                  <a:pt x="4055364" y="1373124"/>
                </a:lnTo>
                <a:lnTo>
                  <a:pt x="4055364" y="0"/>
                </a:lnTo>
                <a:lnTo>
                  <a:pt x="0" y="0"/>
                </a:lnTo>
                <a:lnTo>
                  <a:pt x="0" y="1373124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4779" y="4796028"/>
            <a:ext cx="2449068" cy="56692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36292" y="4890515"/>
            <a:ext cx="1804416" cy="4069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87452" y="4837176"/>
            <a:ext cx="4055745" cy="137350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16205">
              <a:lnSpc>
                <a:spcPct val="100000"/>
              </a:lnSpc>
              <a:spcBef>
                <a:spcPts val="200"/>
              </a:spcBef>
            </a:pP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Lingkungan </a:t>
            </a:r>
            <a:r>
              <a:rPr sz="2000" b="1" i="1" spc="-10" dirty="0">
                <a:solidFill>
                  <a:srgbClr val="FF0000"/>
                </a:solidFill>
                <a:latin typeface="Calibri"/>
                <a:cs typeface="Calibri"/>
              </a:rPr>
              <a:t>Internal </a:t>
            </a: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(9 kriteria</a:t>
            </a:r>
            <a:r>
              <a:rPr sz="1400" b="1" i="1" spc="-2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FF0000"/>
                </a:solidFill>
                <a:latin typeface="Calibri"/>
                <a:cs typeface="Calibri"/>
              </a:rPr>
              <a:t>akreditasi)</a:t>
            </a:r>
            <a:endParaRPr sz="1400" dirty="0">
              <a:latin typeface="Calibri"/>
              <a:cs typeface="Calibri"/>
            </a:endParaRPr>
          </a:p>
          <a:p>
            <a:pPr marL="116205" marR="168910">
              <a:lnSpc>
                <a:spcPct val="100000"/>
              </a:lnSpc>
              <a:spcBef>
                <a:spcPts val="55"/>
              </a:spcBef>
            </a:pPr>
            <a:r>
              <a:rPr sz="1200" dirty="0">
                <a:latin typeface="Calibri"/>
                <a:cs typeface="Calibri"/>
              </a:rPr>
              <a:t>1) </a:t>
            </a:r>
            <a:r>
              <a:rPr sz="1200" spc="-5" dirty="0">
                <a:latin typeface="Calibri"/>
                <a:cs typeface="Calibri"/>
              </a:rPr>
              <a:t>Visi, Misi, </a:t>
            </a:r>
            <a:r>
              <a:rPr sz="1200" spc="-10" dirty="0">
                <a:latin typeface="Calibri"/>
                <a:cs typeface="Calibri"/>
              </a:rPr>
              <a:t>Tujuan,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10" dirty="0">
                <a:latin typeface="Calibri"/>
                <a:cs typeface="Calibri"/>
              </a:rPr>
              <a:t>Strategi, </a:t>
            </a:r>
            <a:r>
              <a:rPr sz="1200" dirty="0">
                <a:latin typeface="Calibri"/>
                <a:cs typeface="Calibri"/>
              </a:rPr>
              <a:t>2) </a:t>
            </a:r>
            <a:r>
              <a:rPr sz="1200" spc="-30" dirty="0">
                <a:latin typeface="Calibri"/>
                <a:cs typeface="Calibri"/>
              </a:rPr>
              <a:t>Tata </a:t>
            </a:r>
            <a:r>
              <a:rPr sz="1200" spc="-5" dirty="0">
                <a:latin typeface="Calibri"/>
                <a:cs typeface="Calibri"/>
              </a:rPr>
              <a:t>Pamong, </a:t>
            </a:r>
            <a:r>
              <a:rPr sz="1200" spc="-30" dirty="0">
                <a:latin typeface="Calibri"/>
                <a:cs typeface="Calibri"/>
              </a:rPr>
              <a:t>Tata  </a:t>
            </a:r>
            <a:r>
              <a:rPr sz="1200" spc="-5" dirty="0">
                <a:latin typeface="Calibri"/>
                <a:cs typeface="Calibri"/>
              </a:rPr>
              <a:t>Kelola,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5" dirty="0">
                <a:latin typeface="Calibri"/>
                <a:cs typeface="Calibri"/>
              </a:rPr>
              <a:t>Kerjasama, </a:t>
            </a:r>
            <a:r>
              <a:rPr sz="1200" dirty="0">
                <a:latin typeface="Calibri"/>
                <a:cs typeface="Calibri"/>
              </a:rPr>
              <a:t>3) </a:t>
            </a:r>
            <a:r>
              <a:rPr sz="1200" spc="-5" dirty="0">
                <a:latin typeface="Calibri"/>
                <a:cs typeface="Calibri"/>
              </a:rPr>
              <a:t>Mahasiswa, </a:t>
            </a:r>
            <a:r>
              <a:rPr sz="1200" dirty="0">
                <a:latin typeface="Calibri"/>
                <a:cs typeface="Calibri"/>
              </a:rPr>
              <a:t>4) Sumber </a:t>
            </a:r>
            <a:r>
              <a:rPr sz="1200" spc="-15" dirty="0">
                <a:latin typeface="Calibri"/>
                <a:cs typeface="Calibri"/>
              </a:rPr>
              <a:t>Daya  </a:t>
            </a:r>
            <a:r>
              <a:rPr sz="1200" spc="-5" dirty="0">
                <a:latin typeface="Calibri"/>
                <a:cs typeface="Calibri"/>
              </a:rPr>
              <a:t>Manusia, </a:t>
            </a:r>
            <a:r>
              <a:rPr sz="1200" dirty="0">
                <a:latin typeface="Calibri"/>
                <a:cs typeface="Calibri"/>
              </a:rPr>
              <a:t>5) </a:t>
            </a:r>
            <a:r>
              <a:rPr sz="1200" spc="-5" dirty="0">
                <a:latin typeface="Calibri"/>
                <a:cs typeface="Calibri"/>
              </a:rPr>
              <a:t>Keuangan, Sarana,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5" dirty="0">
                <a:latin typeface="Calibri"/>
                <a:cs typeface="Calibri"/>
              </a:rPr>
              <a:t>Prasarana, </a:t>
            </a:r>
            <a:r>
              <a:rPr sz="1200" dirty="0">
                <a:latin typeface="Calibri"/>
                <a:cs typeface="Calibri"/>
              </a:rPr>
              <a:t>6)</a:t>
            </a:r>
            <a:r>
              <a:rPr sz="1200" spc="-10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Pendidikan,</a:t>
            </a:r>
            <a:endParaRPr sz="1200" dirty="0">
              <a:latin typeface="Calibri"/>
              <a:cs typeface="Calibri"/>
            </a:endParaRPr>
          </a:p>
          <a:p>
            <a:pPr marL="116205" marR="513715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latin typeface="Calibri"/>
                <a:cs typeface="Calibri"/>
              </a:rPr>
              <a:t>7) </a:t>
            </a:r>
            <a:r>
              <a:rPr sz="1200" spc="-5" dirty="0">
                <a:latin typeface="Calibri"/>
                <a:cs typeface="Calibri"/>
              </a:rPr>
              <a:t>Penelitian, </a:t>
            </a:r>
            <a:r>
              <a:rPr sz="1200" dirty="0">
                <a:latin typeface="Calibri"/>
                <a:cs typeface="Calibri"/>
              </a:rPr>
              <a:t>8) </a:t>
            </a:r>
            <a:r>
              <a:rPr sz="1200" spc="-5" dirty="0">
                <a:latin typeface="Calibri"/>
                <a:cs typeface="Calibri"/>
              </a:rPr>
              <a:t>Pengabdian </a:t>
            </a:r>
            <a:r>
              <a:rPr sz="1200" spc="-10" dirty="0">
                <a:latin typeface="Calibri"/>
                <a:cs typeface="Calibri"/>
              </a:rPr>
              <a:t>kepada Masyarakat, </a:t>
            </a:r>
            <a:r>
              <a:rPr sz="1200" dirty="0">
                <a:latin typeface="Calibri"/>
                <a:cs typeface="Calibri"/>
              </a:rPr>
              <a:t>dan 9)  </a:t>
            </a:r>
            <a:r>
              <a:rPr sz="1200" spc="-5" dirty="0">
                <a:latin typeface="Calibri"/>
                <a:cs typeface="Calibri"/>
              </a:rPr>
              <a:t>Luaran </a:t>
            </a:r>
            <a:r>
              <a:rPr sz="1200" dirty="0">
                <a:latin typeface="Calibri"/>
                <a:cs typeface="Calibri"/>
              </a:rPr>
              <a:t>dan Capaian</a:t>
            </a:r>
            <a:r>
              <a:rPr sz="1200" spc="-5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Tridharma.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921507" y="3223260"/>
            <a:ext cx="1082040" cy="92659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851404" y="3153155"/>
            <a:ext cx="1069975" cy="914400"/>
          </a:xfrm>
          <a:prstGeom prst="rect">
            <a:avLst/>
          </a:prstGeom>
          <a:solidFill>
            <a:srgbClr val="FFFFFF"/>
          </a:solidFill>
          <a:ln w="9144">
            <a:solidFill>
              <a:srgbClr val="000000"/>
            </a:solidFill>
          </a:ln>
        </p:spPr>
        <p:txBody>
          <a:bodyPr vert="horz" wrap="square" lIns="0" tIns="127000" rIns="0" bIns="0" rtlCol="0">
            <a:spAutoFit/>
          </a:bodyPr>
          <a:lstStyle/>
          <a:p>
            <a:pPr marL="102870" marR="92710" indent="-1270" algn="ctr">
              <a:lnSpc>
                <a:spcPct val="100000"/>
              </a:lnSpc>
              <a:spcBef>
                <a:spcPts val="1000"/>
              </a:spcBef>
            </a:pPr>
            <a:r>
              <a:rPr sz="1400" b="1" spc="-10" dirty="0">
                <a:latin typeface="Calibri"/>
                <a:cs typeface="Calibri"/>
              </a:rPr>
              <a:t>Evaluasi  </a:t>
            </a:r>
            <a:r>
              <a:rPr sz="1400" b="1" dirty="0">
                <a:latin typeface="Calibri"/>
                <a:cs typeface="Calibri"/>
              </a:rPr>
              <a:t>Analisis  I</a:t>
            </a:r>
            <a:r>
              <a:rPr sz="1400" b="1" spc="-15" dirty="0">
                <a:latin typeface="Calibri"/>
                <a:cs typeface="Calibri"/>
              </a:rPr>
              <a:t>n</a:t>
            </a:r>
            <a:r>
              <a:rPr sz="1400" b="1" spc="-10" dirty="0">
                <a:latin typeface="Calibri"/>
                <a:cs typeface="Calibri"/>
              </a:rPr>
              <a:t>t</a:t>
            </a:r>
            <a:r>
              <a:rPr sz="1400" b="1" spc="-5" dirty="0">
                <a:latin typeface="Calibri"/>
                <a:cs typeface="Calibri"/>
              </a:rPr>
              <a:t>e</a:t>
            </a:r>
            <a:r>
              <a:rPr sz="1400" b="1" spc="5" dirty="0">
                <a:latin typeface="Calibri"/>
                <a:cs typeface="Calibri"/>
              </a:rPr>
              <a:t>r</a:t>
            </a:r>
            <a:r>
              <a:rPr sz="1400" b="1" dirty="0">
                <a:latin typeface="Calibri"/>
                <a:cs typeface="Calibri"/>
              </a:rPr>
              <a:t>p</a:t>
            </a:r>
            <a:r>
              <a:rPr sz="1400" b="1" spc="-5" dirty="0">
                <a:latin typeface="Calibri"/>
                <a:cs typeface="Calibri"/>
              </a:rPr>
              <a:t>r</a:t>
            </a:r>
            <a:r>
              <a:rPr sz="1400" b="1" spc="-25" dirty="0">
                <a:latin typeface="Calibri"/>
                <a:cs typeface="Calibri"/>
              </a:rPr>
              <a:t>e</a:t>
            </a:r>
            <a:r>
              <a:rPr sz="1400" b="1" spc="-10" dirty="0">
                <a:latin typeface="Calibri"/>
                <a:cs typeface="Calibri"/>
              </a:rPr>
              <a:t>ta</a:t>
            </a:r>
            <a:r>
              <a:rPr sz="1400" b="1" dirty="0">
                <a:latin typeface="Calibri"/>
                <a:cs typeface="Calibri"/>
              </a:rPr>
              <a:t>si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15995" y="2831592"/>
            <a:ext cx="838200" cy="311150"/>
          </a:xfrm>
          <a:custGeom>
            <a:avLst/>
            <a:gdLst/>
            <a:ahLst/>
            <a:cxnLst/>
            <a:rect l="l" t="t" r="r" b="b"/>
            <a:pathLst>
              <a:path w="838200" h="311150">
                <a:moveTo>
                  <a:pt x="838200" y="105791"/>
                </a:moveTo>
                <a:lnTo>
                  <a:pt x="0" y="105791"/>
                </a:lnTo>
                <a:lnTo>
                  <a:pt x="419100" y="310896"/>
                </a:lnTo>
                <a:lnTo>
                  <a:pt x="838200" y="105791"/>
                </a:lnTo>
                <a:close/>
              </a:path>
              <a:path w="838200" h="311150">
                <a:moveTo>
                  <a:pt x="619125" y="0"/>
                </a:moveTo>
                <a:lnTo>
                  <a:pt x="219075" y="0"/>
                </a:lnTo>
                <a:lnTo>
                  <a:pt x="219075" y="105791"/>
                </a:lnTo>
                <a:lnTo>
                  <a:pt x="619125" y="105791"/>
                </a:lnTo>
                <a:lnTo>
                  <a:pt x="619125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015995" y="2831592"/>
            <a:ext cx="838200" cy="311150"/>
          </a:xfrm>
          <a:custGeom>
            <a:avLst/>
            <a:gdLst/>
            <a:ahLst/>
            <a:cxnLst/>
            <a:rect l="l" t="t" r="r" b="b"/>
            <a:pathLst>
              <a:path w="838200" h="311150">
                <a:moveTo>
                  <a:pt x="219075" y="0"/>
                </a:moveTo>
                <a:lnTo>
                  <a:pt x="219075" y="105791"/>
                </a:lnTo>
                <a:lnTo>
                  <a:pt x="0" y="105791"/>
                </a:lnTo>
                <a:lnTo>
                  <a:pt x="419100" y="310896"/>
                </a:lnTo>
                <a:lnTo>
                  <a:pt x="838200" y="105791"/>
                </a:lnTo>
                <a:lnTo>
                  <a:pt x="619125" y="105791"/>
                </a:lnTo>
                <a:lnTo>
                  <a:pt x="619125" y="0"/>
                </a:lnTo>
                <a:lnTo>
                  <a:pt x="219075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51988" y="4137659"/>
            <a:ext cx="838200" cy="460375"/>
          </a:xfrm>
          <a:custGeom>
            <a:avLst/>
            <a:gdLst/>
            <a:ahLst/>
            <a:cxnLst/>
            <a:rect l="l" t="t" r="r" b="b"/>
            <a:pathLst>
              <a:path w="838200" h="460375">
                <a:moveTo>
                  <a:pt x="619125" y="303656"/>
                </a:moveTo>
                <a:lnTo>
                  <a:pt x="219075" y="303656"/>
                </a:lnTo>
                <a:lnTo>
                  <a:pt x="219075" y="460247"/>
                </a:lnTo>
                <a:lnTo>
                  <a:pt x="619125" y="460247"/>
                </a:lnTo>
                <a:lnTo>
                  <a:pt x="619125" y="303656"/>
                </a:lnTo>
                <a:close/>
              </a:path>
              <a:path w="838200" h="460375">
                <a:moveTo>
                  <a:pt x="419100" y="0"/>
                </a:moveTo>
                <a:lnTo>
                  <a:pt x="0" y="303656"/>
                </a:lnTo>
                <a:lnTo>
                  <a:pt x="838200" y="303656"/>
                </a:lnTo>
                <a:lnTo>
                  <a:pt x="4191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51988" y="4137659"/>
            <a:ext cx="838200" cy="460375"/>
          </a:xfrm>
          <a:custGeom>
            <a:avLst/>
            <a:gdLst/>
            <a:ahLst/>
            <a:cxnLst/>
            <a:rect l="l" t="t" r="r" b="b"/>
            <a:pathLst>
              <a:path w="838200" h="460375">
                <a:moveTo>
                  <a:pt x="219075" y="460247"/>
                </a:moveTo>
                <a:lnTo>
                  <a:pt x="219075" y="303656"/>
                </a:lnTo>
                <a:lnTo>
                  <a:pt x="0" y="303656"/>
                </a:lnTo>
                <a:lnTo>
                  <a:pt x="419100" y="0"/>
                </a:lnTo>
                <a:lnTo>
                  <a:pt x="838200" y="303656"/>
                </a:lnTo>
                <a:lnTo>
                  <a:pt x="619125" y="303656"/>
                </a:lnTo>
                <a:lnTo>
                  <a:pt x="619125" y="460247"/>
                </a:lnTo>
                <a:lnTo>
                  <a:pt x="219075" y="4602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96895" y="3265932"/>
            <a:ext cx="216535" cy="730250"/>
          </a:xfrm>
          <a:custGeom>
            <a:avLst/>
            <a:gdLst/>
            <a:ahLst/>
            <a:cxnLst/>
            <a:rect l="l" t="t" r="r" b="b"/>
            <a:pathLst>
              <a:path w="216535" h="730250">
                <a:moveTo>
                  <a:pt x="108204" y="0"/>
                </a:moveTo>
                <a:lnTo>
                  <a:pt x="108204" y="182498"/>
                </a:lnTo>
                <a:lnTo>
                  <a:pt x="0" y="182498"/>
                </a:lnTo>
                <a:lnTo>
                  <a:pt x="0" y="547496"/>
                </a:lnTo>
                <a:lnTo>
                  <a:pt x="108204" y="547496"/>
                </a:lnTo>
                <a:lnTo>
                  <a:pt x="108204" y="729995"/>
                </a:lnTo>
                <a:lnTo>
                  <a:pt x="216408" y="364997"/>
                </a:lnTo>
                <a:lnTo>
                  <a:pt x="10820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96895" y="3265932"/>
            <a:ext cx="216535" cy="730250"/>
          </a:xfrm>
          <a:custGeom>
            <a:avLst/>
            <a:gdLst/>
            <a:ahLst/>
            <a:cxnLst/>
            <a:rect l="l" t="t" r="r" b="b"/>
            <a:pathLst>
              <a:path w="216535" h="730250">
                <a:moveTo>
                  <a:pt x="0" y="182498"/>
                </a:moveTo>
                <a:lnTo>
                  <a:pt x="108204" y="182498"/>
                </a:lnTo>
                <a:lnTo>
                  <a:pt x="108204" y="0"/>
                </a:lnTo>
                <a:lnTo>
                  <a:pt x="216408" y="364997"/>
                </a:lnTo>
                <a:lnTo>
                  <a:pt x="108204" y="729995"/>
                </a:lnTo>
                <a:lnTo>
                  <a:pt x="108204" y="547496"/>
                </a:lnTo>
                <a:lnTo>
                  <a:pt x="0" y="547496"/>
                </a:lnTo>
                <a:lnTo>
                  <a:pt x="0" y="182498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32587" y="2988564"/>
            <a:ext cx="2424684" cy="16748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2484" y="2918460"/>
            <a:ext cx="2413000" cy="1663064"/>
          </a:xfrm>
          <a:custGeom>
            <a:avLst/>
            <a:gdLst/>
            <a:ahLst/>
            <a:cxnLst/>
            <a:rect l="l" t="t" r="r" b="b"/>
            <a:pathLst>
              <a:path w="2413000" h="1663064">
                <a:moveTo>
                  <a:pt x="0" y="1662683"/>
                </a:moveTo>
                <a:lnTo>
                  <a:pt x="2412492" y="1662683"/>
                </a:lnTo>
                <a:lnTo>
                  <a:pt x="2412492" y="0"/>
                </a:lnTo>
                <a:lnTo>
                  <a:pt x="0" y="0"/>
                </a:lnTo>
                <a:lnTo>
                  <a:pt x="0" y="1662683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5240" y="2951988"/>
            <a:ext cx="957072" cy="56692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3983" y="2951988"/>
            <a:ext cx="1659636" cy="56692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2484" y="2918460"/>
            <a:ext cx="2413000" cy="1663064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790"/>
              </a:spcBef>
            </a:pP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Profil </a:t>
            </a:r>
            <a:r>
              <a:rPr sz="2000" b="1" i="1" dirty="0">
                <a:solidFill>
                  <a:srgbClr val="FF0000"/>
                </a:solidFill>
                <a:latin typeface="Calibri"/>
                <a:cs typeface="Calibri"/>
              </a:rPr>
              <a:t>UPPS dan</a:t>
            </a:r>
            <a:r>
              <a:rPr sz="2000" b="1" i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PS</a:t>
            </a:r>
            <a:endParaRPr sz="2000" dirty="0">
              <a:latin typeface="Calibri"/>
              <a:cs typeface="Calibri"/>
            </a:endParaRPr>
          </a:p>
          <a:p>
            <a:pPr marL="110489" marR="125730">
              <a:lnSpc>
                <a:spcPct val="100000"/>
              </a:lnSpc>
              <a:spcBef>
                <a:spcPts val="55"/>
              </a:spcBef>
            </a:pPr>
            <a:r>
              <a:rPr sz="1200" spc="-5" dirty="0">
                <a:latin typeface="Calibri"/>
                <a:cs typeface="Calibri"/>
              </a:rPr>
              <a:t>Sejarah; visi, </a:t>
            </a:r>
            <a:r>
              <a:rPr sz="1200" dirty="0">
                <a:latin typeface="Calibri"/>
                <a:cs typeface="Calibri"/>
              </a:rPr>
              <a:t>misi, </a:t>
            </a:r>
            <a:r>
              <a:rPr sz="1200" spc="-5" dirty="0">
                <a:latin typeface="Calibri"/>
                <a:cs typeface="Calibri"/>
              </a:rPr>
              <a:t>tujuan,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10" dirty="0">
                <a:latin typeface="Calibri"/>
                <a:cs typeface="Calibri"/>
              </a:rPr>
              <a:t>tata  </a:t>
            </a:r>
            <a:r>
              <a:rPr sz="1200" dirty="0">
                <a:latin typeface="Calibri"/>
                <a:cs typeface="Calibri"/>
              </a:rPr>
              <a:t>nilai; </a:t>
            </a:r>
            <a:r>
              <a:rPr sz="1200" spc="-5" dirty="0">
                <a:latin typeface="Calibri"/>
                <a:cs typeface="Calibri"/>
              </a:rPr>
              <a:t>Organisasi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10" dirty="0">
                <a:latin typeface="Calibri"/>
                <a:cs typeface="Calibri"/>
              </a:rPr>
              <a:t>tata kerja;  </a:t>
            </a:r>
            <a:r>
              <a:rPr sz="1200" spc="-5" dirty="0">
                <a:latin typeface="Calibri"/>
                <a:cs typeface="Calibri"/>
              </a:rPr>
              <a:t>Mahasiswa </a:t>
            </a:r>
            <a:r>
              <a:rPr sz="1200" dirty="0">
                <a:latin typeface="Calibri"/>
                <a:cs typeface="Calibri"/>
              </a:rPr>
              <a:t>dan lulusan; </a:t>
            </a:r>
            <a:r>
              <a:rPr sz="1200" spc="-5" dirty="0">
                <a:latin typeface="Calibri"/>
                <a:cs typeface="Calibri"/>
              </a:rPr>
              <a:t>Dosen</a:t>
            </a:r>
            <a:r>
              <a:rPr sz="1200" spc="-10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dan  </a:t>
            </a:r>
            <a:r>
              <a:rPr sz="1200" spc="-5" dirty="0">
                <a:latin typeface="Calibri"/>
                <a:cs typeface="Calibri"/>
              </a:rPr>
              <a:t>tenaga kependidikan; Keuangan,  sarana </a:t>
            </a:r>
            <a:r>
              <a:rPr sz="1200" dirty="0">
                <a:latin typeface="Calibri"/>
                <a:cs typeface="Calibri"/>
              </a:rPr>
              <a:t>dan </a:t>
            </a:r>
            <a:r>
              <a:rPr sz="1200" spc="-5" dirty="0">
                <a:latin typeface="Calibri"/>
                <a:cs typeface="Calibri"/>
              </a:rPr>
              <a:t>prasarana; </a:t>
            </a:r>
            <a:r>
              <a:rPr sz="1200" spc="-10" dirty="0">
                <a:latin typeface="Calibri"/>
                <a:cs typeface="Calibri"/>
              </a:rPr>
              <a:t>Sistem  </a:t>
            </a:r>
            <a:r>
              <a:rPr sz="1200" dirty="0">
                <a:latin typeface="Calibri"/>
                <a:cs typeface="Calibri"/>
              </a:rPr>
              <a:t>penjaminan mutu; Kinerja</a:t>
            </a:r>
            <a:r>
              <a:rPr sz="1200" spc="-12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institusi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337303" y="3316223"/>
            <a:ext cx="774191" cy="69799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67200" y="324612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647700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499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799"/>
                </a:lnTo>
                <a:lnTo>
                  <a:pt x="647700" y="685799"/>
                </a:lnTo>
                <a:lnTo>
                  <a:pt x="692187" y="676816"/>
                </a:lnTo>
                <a:lnTo>
                  <a:pt x="728519" y="652319"/>
                </a:lnTo>
                <a:lnTo>
                  <a:pt x="753016" y="615987"/>
                </a:lnTo>
                <a:lnTo>
                  <a:pt x="762000" y="571499"/>
                </a:lnTo>
                <a:lnTo>
                  <a:pt x="762000" y="114300"/>
                </a:lnTo>
                <a:lnTo>
                  <a:pt x="753016" y="69812"/>
                </a:lnTo>
                <a:lnTo>
                  <a:pt x="728519" y="33480"/>
                </a:lnTo>
                <a:lnTo>
                  <a:pt x="692187" y="8983"/>
                </a:lnTo>
                <a:lnTo>
                  <a:pt x="647700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67200" y="3246120"/>
            <a:ext cx="762000" cy="685800"/>
          </a:xfrm>
          <a:custGeom>
            <a:avLst/>
            <a:gdLst/>
            <a:ahLst/>
            <a:cxnLst/>
            <a:rect l="l" t="t" r="r" b="b"/>
            <a:pathLst>
              <a:path w="762000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647700" y="0"/>
                </a:lnTo>
                <a:lnTo>
                  <a:pt x="692187" y="8983"/>
                </a:lnTo>
                <a:lnTo>
                  <a:pt x="728519" y="33480"/>
                </a:lnTo>
                <a:lnTo>
                  <a:pt x="753016" y="69812"/>
                </a:lnTo>
                <a:lnTo>
                  <a:pt x="762000" y="114300"/>
                </a:lnTo>
                <a:lnTo>
                  <a:pt x="762000" y="571499"/>
                </a:lnTo>
                <a:lnTo>
                  <a:pt x="753016" y="615987"/>
                </a:lnTo>
                <a:lnTo>
                  <a:pt x="728519" y="652319"/>
                </a:lnTo>
                <a:lnTo>
                  <a:pt x="692187" y="676816"/>
                </a:lnTo>
                <a:lnTo>
                  <a:pt x="647700" y="685799"/>
                </a:lnTo>
                <a:lnTo>
                  <a:pt x="114300" y="685799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499"/>
                </a:lnTo>
                <a:lnTo>
                  <a:pt x="0" y="1143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373117" y="3266947"/>
            <a:ext cx="60388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651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Analisis  </a:t>
            </a:r>
            <a:r>
              <a:rPr sz="1400" spc="-5" dirty="0">
                <a:latin typeface="Calibri"/>
                <a:cs typeface="Calibri"/>
              </a:rPr>
              <a:t>C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10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aian  Kinerja</a:t>
            </a:r>
          </a:p>
        </p:txBody>
      </p:sp>
      <p:sp>
        <p:nvSpPr>
          <p:cNvPr id="44" name="object 44"/>
          <p:cNvSpPr/>
          <p:nvPr/>
        </p:nvSpPr>
        <p:spPr>
          <a:xfrm>
            <a:off x="3959352" y="3436620"/>
            <a:ext cx="279400" cy="304800"/>
          </a:xfrm>
          <a:custGeom>
            <a:avLst/>
            <a:gdLst/>
            <a:ahLst/>
            <a:cxnLst/>
            <a:rect l="l" t="t" r="r" b="b"/>
            <a:pathLst>
              <a:path w="279400" h="304800">
                <a:moveTo>
                  <a:pt x="139446" y="0"/>
                </a:moveTo>
                <a:lnTo>
                  <a:pt x="139446" y="76200"/>
                </a:lnTo>
                <a:lnTo>
                  <a:pt x="0" y="76200"/>
                </a:lnTo>
                <a:lnTo>
                  <a:pt x="0" y="228599"/>
                </a:lnTo>
                <a:lnTo>
                  <a:pt x="139446" y="228599"/>
                </a:lnTo>
                <a:lnTo>
                  <a:pt x="139446" y="304799"/>
                </a:lnTo>
                <a:lnTo>
                  <a:pt x="278892" y="152400"/>
                </a:lnTo>
                <a:lnTo>
                  <a:pt x="139446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959352" y="3436620"/>
            <a:ext cx="279400" cy="304800"/>
          </a:xfrm>
          <a:custGeom>
            <a:avLst/>
            <a:gdLst/>
            <a:ahLst/>
            <a:cxnLst/>
            <a:rect l="l" t="t" r="r" b="b"/>
            <a:pathLst>
              <a:path w="279400" h="304800">
                <a:moveTo>
                  <a:pt x="0" y="76200"/>
                </a:moveTo>
                <a:lnTo>
                  <a:pt x="139446" y="76200"/>
                </a:lnTo>
                <a:lnTo>
                  <a:pt x="139446" y="0"/>
                </a:lnTo>
                <a:lnTo>
                  <a:pt x="278892" y="152400"/>
                </a:lnTo>
                <a:lnTo>
                  <a:pt x="139446" y="304799"/>
                </a:lnTo>
                <a:lnTo>
                  <a:pt x="139446" y="228599"/>
                </a:lnTo>
                <a:lnTo>
                  <a:pt x="0" y="228599"/>
                </a:lnTo>
                <a:lnTo>
                  <a:pt x="0" y="76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480303" y="3322320"/>
            <a:ext cx="1071372" cy="697991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10200" y="3252215"/>
            <a:ext cx="1059180" cy="685800"/>
          </a:xfrm>
          <a:custGeom>
            <a:avLst/>
            <a:gdLst/>
            <a:ahLst/>
            <a:cxnLst/>
            <a:rect l="l" t="t" r="r" b="b"/>
            <a:pathLst>
              <a:path w="1059179" h="685800">
                <a:moveTo>
                  <a:pt x="944879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0" y="571500"/>
                </a:lnTo>
                <a:lnTo>
                  <a:pt x="8983" y="615987"/>
                </a:lnTo>
                <a:lnTo>
                  <a:pt x="33480" y="652319"/>
                </a:lnTo>
                <a:lnTo>
                  <a:pt x="69812" y="676816"/>
                </a:lnTo>
                <a:lnTo>
                  <a:pt x="114300" y="685800"/>
                </a:lnTo>
                <a:lnTo>
                  <a:pt x="944879" y="685800"/>
                </a:lnTo>
                <a:lnTo>
                  <a:pt x="989367" y="676816"/>
                </a:lnTo>
                <a:lnTo>
                  <a:pt x="1025699" y="652319"/>
                </a:lnTo>
                <a:lnTo>
                  <a:pt x="1050196" y="615987"/>
                </a:lnTo>
                <a:lnTo>
                  <a:pt x="1059179" y="571500"/>
                </a:lnTo>
                <a:lnTo>
                  <a:pt x="1059179" y="114300"/>
                </a:lnTo>
                <a:lnTo>
                  <a:pt x="1050196" y="69812"/>
                </a:lnTo>
                <a:lnTo>
                  <a:pt x="1025699" y="33480"/>
                </a:lnTo>
                <a:lnTo>
                  <a:pt x="989367" y="8983"/>
                </a:lnTo>
                <a:lnTo>
                  <a:pt x="944879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10200" y="3252215"/>
            <a:ext cx="1059180" cy="685800"/>
          </a:xfrm>
          <a:custGeom>
            <a:avLst/>
            <a:gdLst/>
            <a:ahLst/>
            <a:cxnLst/>
            <a:rect l="l" t="t" r="r" b="b"/>
            <a:pathLst>
              <a:path w="1059179" h="685800">
                <a:moveTo>
                  <a:pt x="0" y="114300"/>
                </a:moveTo>
                <a:lnTo>
                  <a:pt x="8983" y="69812"/>
                </a:lnTo>
                <a:lnTo>
                  <a:pt x="33480" y="33480"/>
                </a:lnTo>
                <a:lnTo>
                  <a:pt x="69812" y="8983"/>
                </a:lnTo>
                <a:lnTo>
                  <a:pt x="114300" y="0"/>
                </a:lnTo>
                <a:lnTo>
                  <a:pt x="944879" y="0"/>
                </a:lnTo>
                <a:lnTo>
                  <a:pt x="989367" y="8983"/>
                </a:lnTo>
                <a:lnTo>
                  <a:pt x="1025699" y="33480"/>
                </a:lnTo>
                <a:lnTo>
                  <a:pt x="1050196" y="69812"/>
                </a:lnTo>
                <a:lnTo>
                  <a:pt x="1059179" y="114300"/>
                </a:lnTo>
                <a:lnTo>
                  <a:pt x="1059179" y="571500"/>
                </a:lnTo>
                <a:lnTo>
                  <a:pt x="1050196" y="615987"/>
                </a:lnTo>
                <a:lnTo>
                  <a:pt x="1025699" y="652319"/>
                </a:lnTo>
                <a:lnTo>
                  <a:pt x="989367" y="676816"/>
                </a:lnTo>
                <a:lnTo>
                  <a:pt x="944879" y="685800"/>
                </a:lnTo>
                <a:lnTo>
                  <a:pt x="114300" y="685800"/>
                </a:lnTo>
                <a:lnTo>
                  <a:pt x="69812" y="676816"/>
                </a:lnTo>
                <a:lnTo>
                  <a:pt x="33480" y="652319"/>
                </a:lnTo>
                <a:lnTo>
                  <a:pt x="8983" y="615987"/>
                </a:lnTo>
                <a:lnTo>
                  <a:pt x="0" y="571500"/>
                </a:lnTo>
                <a:lnTo>
                  <a:pt x="0" y="1143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441060" y="3263010"/>
            <a:ext cx="855344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4305" marR="147955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Analisis  </a:t>
            </a:r>
            <a:r>
              <a:rPr sz="1400" spc="-30" dirty="0">
                <a:latin typeface="Calibri"/>
                <a:cs typeface="Calibri"/>
              </a:rPr>
              <a:t>SWOT/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analisis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lain</a:t>
            </a:r>
          </a:p>
        </p:txBody>
      </p:sp>
      <p:sp>
        <p:nvSpPr>
          <p:cNvPr id="50" name="object 50"/>
          <p:cNvSpPr/>
          <p:nvPr/>
        </p:nvSpPr>
        <p:spPr>
          <a:xfrm>
            <a:off x="5122164" y="3459479"/>
            <a:ext cx="299085" cy="304800"/>
          </a:xfrm>
          <a:custGeom>
            <a:avLst/>
            <a:gdLst/>
            <a:ahLst/>
            <a:cxnLst/>
            <a:rect l="l" t="t" r="r" b="b"/>
            <a:pathLst>
              <a:path w="299085" h="304800">
                <a:moveTo>
                  <a:pt x="149351" y="0"/>
                </a:moveTo>
                <a:lnTo>
                  <a:pt x="149351" y="76200"/>
                </a:lnTo>
                <a:lnTo>
                  <a:pt x="0" y="76200"/>
                </a:lnTo>
                <a:lnTo>
                  <a:pt x="0" y="228600"/>
                </a:lnTo>
                <a:lnTo>
                  <a:pt x="149351" y="228600"/>
                </a:lnTo>
                <a:lnTo>
                  <a:pt x="149351" y="304800"/>
                </a:lnTo>
                <a:lnTo>
                  <a:pt x="298703" y="152400"/>
                </a:lnTo>
                <a:lnTo>
                  <a:pt x="149351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122164" y="3459479"/>
            <a:ext cx="299085" cy="304800"/>
          </a:xfrm>
          <a:custGeom>
            <a:avLst/>
            <a:gdLst/>
            <a:ahLst/>
            <a:cxnLst/>
            <a:rect l="l" t="t" r="r" b="b"/>
            <a:pathLst>
              <a:path w="299085" h="304800">
                <a:moveTo>
                  <a:pt x="0" y="76200"/>
                </a:moveTo>
                <a:lnTo>
                  <a:pt x="149351" y="76200"/>
                </a:lnTo>
                <a:lnTo>
                  <a:pt x="149351" y="0"/>
                </a:lnTo>
                <a:lnTo>
                  <a:pt x="298703" y="152400"/>
                </a:lnTo>
                <a:lnTo>
                  <a:pt x="149351" y="304800"/>
                </a:lnTo>
                <a:lnTo>
                  <a:pt x="149351" y="228600"/>
                </a:lnTo>
                <a:lnTo>
                  <a:pt x="0" y="228600"/>
                </a:lnTo>
                <a:lnTo>
                  <a:pt x="0" y="76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86956" y="3316223"/>
            <a:ext cx="882396" cy="77266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816852" y="3246120"/>
            <a:ext cx="870585" cy="760730"/>
          </a:xfrm>
          <a:custGeom>
            <a:avLst/>
            <a:gdLst/>
            <a:ahLst/>
            <a:cxnLst/>
            <a:rect l="l" t="t" r="r" b="b"/>
            <a:pathLst>
              <a:path w="870584" h="760729">
                <a:moveTo>
                  <a:pt x="743457" y="0"/>
                </a:moveTo>
                <a:lnTo>
                  <a:pt x="126746" y="0"/>
                </a:lnTo>
                <a:lnTo>
                  <a:pt x="77420" y="9963"/>
                </a:lnTo>
                <a:lnTo>
                  <a:pt x="37131" y="37131"/>
                </a:lnTo>
                <a:lnTo>
                  <a:pt x="9963" y="77420"/>
                </a:lnTo>
                <a:lnTo>
                  <a:pt x="0" y="126745"/>
                </a:lnTo>
                <a:lnTo>
                  <a:pt x="0" y="633729"/>
                </a:lnTo>
                <a:lnTo>
                  <a:pt x="9963" y="683055"/>
                </a:lnTo>
                <a:lnTo>
                  <a:pt x="37131" y="723344"/>
                </a:lnTo>
                <a:lnTo>
                  <a:pt x="77420" y="750512"/>
                </a:lnTo>
                <a:lnTo>
                  <a:pt x="126746" y="760475"/>
                </a:lnTo>
                <a:lnTo>
                  <a:pt x="743457" y="760475"/>
                </a:lnTo>
                <a:lnTo>
                  <a:pt x="792783" y="750512"/>
                </a:lnTo>
                <a:lnTo>
                  <a:pt x="833072" y="723344"/>
                </a:lnTo>
                <a:lnTo>
                  <a:pt x="860240" y="683055"/>
                </a:lnTo>
                <a:lnTo>
                  <a:pt x="870203" y="633729"/>
                </a:lnTo>
                <a:lnTo>
                  <a:pt x="870203" y="126745"/>
                </a:lnTo>
                <a:lnTo>
                  <a:pt x="860240" y="77420"/>
                </a:lnTo>
                <a:lnTo>
                  <a:pt x="833072" y="37131"/>
                </a:lnTo>
                <a:lnTo>
                  <a:pt x="792783" y="9963"/>
                </a:lnTo>
                <a:lnTo>
                  <a:pt x="743457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816852" y="3246120"/>
            <a:ext cx="870585" cy="760730"/>
          </a:xfrm>
          <a:custGeom>
            <a:avLst/>
            <a:gdLst/>
            <a:ahLst/>
            <a:cxnLst/>
            <a:rect l="l" t="t" r="r" b="b"/>
            <a:pathLst>
              <a:path w="870584" h="760729">
                <a:moveTo>
                  <a:pt x="0" y="126745"/>
                </a:moveTo>
                <a:lnTo>
                  <a:pt x="9963" y="77420"/>
                </a:lnTo>
                <a:lnTo>
                  <a:pt x="37131" y="37131"/>
                </a:lnTo>
                <a:lnTo>
                  <a:pt x="77420" y="9963"/>
                </a:lnTo>
                <a:lnTo>
                  <a:pt x="126746" y="0"/>
                </a:lnTo>
                <a:lnTo>
                  <a:pt x="743457" y="0"/>
                </a:lnTo>
                <a:lnTo>
                  <a:pt x="792783" y="9963"/>
                </a:lnTo>
                <a:lnTo>
                  <a:pt x="833072" y="37131"/>
                </a:lnTo>
                <a:lnTo>
                  <a:pt x="860240" y="77420"/>
                </a:lnTo>
                <a:lnTo>
                  <a:pt x="870203" y="126745"/>
                </a:lnTo>
                <a:lnTo>
                  <a:pt x="870203" y="633729"/>
                </a:lnTo>
                <a:lnTo>
                  <a:pt x="860240" y="683055"/>
                </a:lnTo>
                <a:lnTo>
                  <a:pt x="833072" y="723344"/>
                </a:lnTo>
                <a:lnTo>
                  <a:pt x="792783" y="750512"/>
                </a:lnTo>
                <a:lnTo>
                  <a:pt x="743457" y="760475"/>
                </a:lnTo>
                <a:lnTo>
                  <a:pt x="126746" y="760475"/>
                </a:lnTo>
                <a:lnTo>
                  <a:pt x="77420" y="750512"/>
                </a:lnTo>
                <a:lnTo>
                  <a:pt x="37131" y="723344"/>
                </a:lnTo>
                <a:lnTo>
                  <a:pt x="9963" y="683055"/>
                </a:lnTo>
                <a:lnTo>
                  <a:pt x="0" y="633729"/>
                </a:lnTo>
                <a:lnTo>
                  <a:pt x="0" y="12674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820661" y="3326383"/>
            <a:ext cx="78676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Strategi  </a:t>
            </a:r>
            <a:r>
              <a:rPr sz="1400" spc="-30" dirty="0">
                <a:latin typeface="Calibri"/>
                <a:cs typeface="Calibri"/>
              </a:rPr>
              <a:t>P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n</a:t>
            </a:r>
            <a:r>
              <a:rPr sz="1400" spc="-15" dirty="0">
                <a:latin typeface="Calibri"/>
                <a:cs typeface="Calibri"/>
              </a:rPr>
              <a:t>g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mb</a:t>
            </a:r>
            <a:r>
              <a:rPr sz="1400" dirty="0">
                <a:latin typeface="Calibri"/>
                <a:cs typeface="Calibri"/>
              </a:rPr>
              <a:t>a  </a:t>
            </a:r>
            <a:r>
              <a:rPr sz="1400" spc="-10" dirty="0">
                <a:latin typeface="Calibri"/>
                <a:cs typeface="Calibri"/>
              </a:rPr>
              <a:t>ngan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PS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550152" y="3457955"/>
            <a:ext cx="304800" cy="337185"/>
          </a:xfrm>
          <a:custGeom>
            <a:avLst/>
            <a:gdLst/>
            <a:ahLst/>
            <a:cxnLst/>
            <a:rect l="l" t="t" r="r" b="b"/>
            <a:pathLst>
              <a:path w="304800" h="337185">
                <a:moveTo>
                  <a:pt x="152400" y="0"/>
                </a:moveTo>
                <a:lnTo>
                  <a:pt x="152400" y="84201"/>
                </a:lnTo>
                <a:lnTo>
                  <a:pt x="0" y="84201"/>
                </a:lnTo>
                <a:lnTo>
                  <a:pt x="0" y="252603"/>
                </a:lnTo>
                <a:lnTo>
                  <a:pt x="152400" y="252603"/>
                </a:lnTo>
                <a:lnTo>
                  <a:pt x="152400" y="336804"/>
                </a:lnTo>
                <a:lnTo>
                  <a:pt x="304800" y="168402"/>
                </a:lnTo>
                <a:lnTo>
                  <a:pt x="15240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550152" y="3457955"/>
            <a:ext cx="304800" cy="337185"/>
          </a:xfrm>
          <a:custGeom>
            <a:avLst/>
            <a:gdLst/>
            <a:ahLst/>
            <a:cxnLst/>
            <a:rect l="l" t="t" r="r" b="b"/>
            <a:pathLst>
              <a:path w="304800" h="337185">
                <a:moveTo>
                  <a:pt x="0" y="84201"/>
                </a:moveTo>
                <a:lnTo>
                  <a:pt x="152400" y="84201"/>
                </a:lnTo>
                <a:lnTo>
                  <a:pt x="152400" y="0"/>
                </a:lnTo>
                <a:lnTo>
                  <a:pt x="304800" y="168402"/>
                </a:lnTo>
                <a:lnTo>
                  <a:pt x="152400" y="336804"/>
                </a:lnTo>
                <a:lnTo>
                  <a:pt x="152400" y="252603"/>
                </a:lnTo>
                <a:lnTo>
                  <a:pt x="0" y="252603"/>
                </a:lnTo>
                <a:lnTo>
                  <a:pt x="0" y="84201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168640" y="3343655"/>
            <a:ext cx="963168" cy="80619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098535" y="3273552"/>
            <a:ext cx="951230" cy="794385"/>
          </a:xfrm>
          <a:custGeom>
            <a:avLst/>
            <a:gdLst/>
            <a:ahLst/>
            <a:cxnLst/>
            <a:rect l="l" t="t" r="r" b="b"/>
            <a:pathLst>
              <a:path w="951229" h="794385">
                <a:moveTo>
                  <a:pt x="818642" y="0"/>
                </a:moveTo>
                <a:lnTo>
                  <a:pt x="132334" y="0"/>
                </a:lnTo>
                <a:lnTo>
                  <a:pt x="90529" y="6752"/>
                </a:lnTo>
                <a:lnTo>
                  <a:pt x="54205" y="25550"/>
                </a:lnTo>
                <a:lnTo>
                  <a:pt x="25550" y="54205"/>
                </a:lnTo>
                <a:lnTo>
                  <a:pt x="6752" y="90529"/>
                </a:lnTo>
                <a:lnTo>
                  <a:pt x="0" y="132334"/>
                </a:lnTo>
                <a:lnTo>
                  <a:pt x="0" y="661670"/>
                </a:lnTo>
                <a:lnTo>
                  <a:pt x="6752" y="703474"/>
                </a:lnTo>
                <a:lnTo>
                  <a:pt x="25550" y="739798"/>
                </a:lnTo>
                <a:lnTo>
                  <a:pt x="54205" y="768453"/>
                </a:lnTo>
                <a:lnTo>
                  <a:pt x="90529" y="787251"/>
                </a:lnTo>
                <a:lnTo>
                  <a:pt x="132334" y="794004"/>
                </a:lnTo>
                <a:lnTo>
                  <a:pt x="818642" y="794004"/>
                </a:lnTo>
                <a:lnTo>
                  <a:pt x="860446" y="787251"/>
                </a:lnTo>
                <a:lnTo>
                  <a:pt x="896770" y="768453"/>
                </a:lnTo>
                <a:lnTo>
                  <a:pt x="925425" y="739798"/>
                </a:lnTo>
                <a:lnTo>
                  <a:pt x="944223" y="703474"/>
                </a:lnTo>
                <a:lnTo>
                  <a:pt x="950976" y="661670"/>
                </a:lnTo>
                <a:lnTo>
                  <a:pt x="950976" y="132334"/>
                </a:lnTo>
                <a:lnTo>
                  <a:pt x="944223" y="90529"/>
                </a:lnTo>
                <a:lnTo>
                  <a:pt x="925425" y="54205"/>
                </a:lnTo>
                <a:lnTo>
                  <a:pt x="896770" y="25550"/>
                </a:lnTo>
                <a:lnTo>
                  <a:pt x="860446" y="6752"/>
                </a:lnTo>
                <a:lnTo>
                  <a:pt x="818642" y="0"/>
                </a:lnTo>
                <a:close/>
              </a:path>
            </a:pathLst>
          </a:custGeom>
          <a:solidFill>
            <a:srgbClr val="EAEA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098535" y="3273552"/>
            <a:ext cx="951230" cy="794385"/>
          </a:xfrm>
          <a:custGeom>
            <a:avLst/>
            <a:gdLst/>
            <a:ahLst/>
            <a:cxnLst/>
            <a:rect l="l" t="t" r="r" b="b"/>
            <a:pathLst>
              <a:path w="951229" h="794385">
                <a:moveTo>
                  <a:pt x="0" y="132334"/>
                </a:moveTo>
                <a:lnTo>
                  <a:pt x="6752" y="90529"/>
                </a:lnTo>
                <a:lnTo>
                  <a:pt x="25550" y="54205"/>
                </a:lnTo>
                <a:lnTo>
                  <a:pt x="54205" y="25550"/>
                </a:lnTo>
                <a:lnTo>
                  <a:pt x="90529" y="6752"/>
                </a:lnTo>
                <a:lnTo>
                  <a:pt x="132334" y="0"/>
                </a:lnTo>
                <a:lnTo>
                  <a:pt x="818642" y="0"/>
                </a:lnTo>
                <a:lnTo>
                  <a:pt x="860446" y="6752"/>
                </a:lnTo>
                <a:lnTo>
                  <a:pt x="896770" y="25550"/>
                </a:lnTo>
                <a:lnTo>
                  <a:pt x="925425" y="54205"/>
                </a:lnTo>
                <a:lnTo>
                  <a:pt x="944223" y="90529"/>
                </a:lnTo>
                <a:lnTo>
                  <a:pt x="950976" y="132334"/>
                </a:lnTo>
                <a:lnTo>
                  <a:pt x="950976" y="661670"/>
                </a:lnTo>
                <a:lnTo>
                  <a:pt x="944223" y="703474"/>
                </a:lnTo>
                <a:lnTo>
                  <a:pt x="925425" y="739798"/>
                </a:lnTo>
                <a:lnTo>
                  <a:pt x="896770" y="768453"/>
                </a:lnTo>
                <a:lnTo>
                  <a:pt x="860446" y="787251"/>
                </a:lnTo>
                <a:lnTo>
                  <a:pt x="818642" y="794004"/>
                </a:lnTo>
                <a:lnTo>
                  <a:pt x="132334" y="794004"/>
                </a:lnTo>
                <a:lnTo>
                  <a:pt x="90529" y="787251"/>
                </a:lnTo>
                <a:lnTo>
                  <a:pt x="54205" y="768453"/>
                </a:lnTo>
                <a:lnTo>
                  <a:pt x="25550" y="739798"/>
                </a:lnTo>
                <a:lnTo>
                  <a:pt x="6752" y="703474"/>
                </a:lnTo>
                <a:lnTo>
                  <a:pt x="0" y="661670"/>
                </a:lnTo>
                <a:lnTo>
                  <a:pt x="0" y="13233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8243443" y="3399282"/>
            <a:ext cx="695325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Program  </a:t>
            </a:r>
            <a:r>
              <a:rPr sz="1400" spc="-50" dirty="0">
                <a:latin typeface="Calibri"/>
                <a:cs typeface="Calibri"/>
              </a:rPr>
              <a:t>k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-10" dirty="0">
                <a:latin typeface="Calibri"/>
                <a:cs typeface="Calibri"/>
              </a:rPr>
              <a:t>b</a:t>
            </a:r>
            <a:r>
              <a:rPr sz="1400" dirty="0">
                <a:latin typeface="Calibri"/>
                <a:cs typeface="Calibri"/>
              </a:rPr>
              <a:t>erla</a:t>
            </a:r>
            <a:r>
              <a:rPr sz="1400" spc="-5" dirty="0">
                <a:latin typeface="Calibri"/>
                <a:cs typeface="Calibri"/>
              </a:rPr>
              <a:t>n</a:t>
            </a:r>
            <a:r>
              <a:rPr sz="1400" dirty="0">
                <a:latin typeface="Calibri"/>
                <a:cs typeface="Calibri"/>
              </a:rPr>
              <a:t>j  </a:t>
            </a:r>
            <a:r>
              <a:rPr sz="1400" spc="-5" dirty="0">
                <a:latin typeface="Calibri"/>
                <a:cs typeface="Calibri"/>
              </a:rPr>
              <a:t>utan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810500" y="3427476"/>
            <a:ext cx="304800" cy="323215"/>
          </a:xfrm>
          <a:custGeom>
            <a:avLst/>
            <a:gdLst/>
            <a:ahLst/>
            <a:cxnLst/>
            <a:rect l="l" t="t" r="r" b="b"/>
            <a:pathLst>
              <a:path w="304800" h="323214">
                <a:moveTo>
                  <a:pt x="152400" y="0"/>
                </a:moveTo>
                <a:lnTo>
                  <a:pt x="152400" y="80772"/>
                </a:lnTo>
                <a:lnTo>
                  <a:pt x="0" y="80772"/>
                </a:lnTo>
                <a:lnTo>
                  <a:pt x="0" y="242316"/>
                </a:lnTo>
                <a:lnTo>
                  <a:pt x="152400" y="242316"/>
                </a:lnTo>
                <a:lnTo>
                  <a:pt x="152400" y="323088"/>
                </a:lnTo>
                <a:lnTo>
                  <a:pt x="304800" y="161544"/>
                </a:lnTo>
                <a:lnTo>
                  <a:pt x="152400" y="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810500" y="3427476"/>
            <a:ext cx="304800" cy="323215"/>
          </a:xfrm>
          <a:custGeom>
            <a:avLst/>
            <a:gdLst/>
            <a:ahLst/>
            <a:cxnLst/>
            <a:rect l="l" t="t" r="r" b="b"/>
            <a:pathLst>
              <a:path w="304800" h="323214">
                <a:moveTo>
                  <a:pt x="0" y="80772"/>
                </a:moveTo>
                <a:lnTo>
                  <a:pt x="152400" y="80772"/>
                </a:lnTo>
                <a:lnTo>
                  <a:pt x="152400" y="0"/>
                </a:lnTo>
                <a:lnTo>
                  <a:pt x="304800" y="161544"/>
                </a:lnTo>
                <a:lnTo>
                  <a:pt x="152400" y="323088"/>
                </a:lnTo>
                <a:lnTo>
                  <a:pt x="152400" y="242316"/>
                </a:lnTo>
                <a:lnTo>
                  <a:pt x="0" y="242316"/>
                </a:lnTo>
                <a:lnTo>
                  <a:pt x="0" y="8077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734047" y="4148048"/>
            <a:ext cx="1993900" cy="1498600"/>
          </a:xfrm>
          <a:custGeom>
            <a:avLst/>
            <a:gdLst/>
            <a:ahLst/>
            <a:cxnLst/>
            <a:rect l="l" t="t" r="r" b="b"/>
            <a:pathLst>
              <a:path w="1993900" h="1498600">
                <a:moveTo>
                  <a:pt x="195452" y="914400"/>
                </a:moveTo>
                <a:lnTo>
                  <a:pt x="130936" y="914400"/>
                </a:lnTo>
                <a:lnTo>
                  <a:pt x="121157" y="927100"/>
                </a:lnTo>
                <a:lnTo>
                  <a:pt x="103377" y="952500"/>
                </a:lnTo>
                <a:lnTo>
                  <a:pt x="87629" y="965200"/>
                </a:lnTo>
                <a:lnTo>
                  <a:pt x="62229" y="1016000"/>
                </a:lnTo>
                <a:lnTo>
                  <a:pt x="44069" y="1066800"/>
                </a:lnTo>
                <a:lnTo>
                  <a:pt x="32003" y="1117600"/>
                </a:lnTo>
                <a:lnTo>
                  <a:pt x="24510" y="1168400"/>
                </a:lnTo>
                <a:lnTo>
                  <a:pt x="20447" y="1219200"/>
                </a:lnTo>
                <a:lnTo>
                  <a:pt x="18287" y="1295400"/>
                </a:lnTo>
                <a:lnTo>
                  <a:pt x="17779" y="1346200"/>
                </a:lnTo>
                <a:lnTo>
                  <a:pt x="17399" y="1371600"/>
                </a:lnTo>
                <a:lnTo>
                  <a:pt x="16636" y="1397000"/>
                </a:lnTo>
                <a:lnTo>
                  <a:pt x="15621" y="1409700"/>
                </a:lnTo>
                <a:lnTo>
                  <a:pt x="13970" y="1435100"/>
                </a:lnTo>
                <a:lnTo>
                  <a:pt x="11683" y="1447800"/>
                </a:lnTo>
                <a:lnTo>
                  <a:pt x="8508" y="1460500"/>
                </a:lnTo>
                <a:lnTo>
                  <a:pt x="4699" y="1473200"/>
                </a:lnTo>
                <a:lnTo>
                  <a:pt x="0" y="1485900"/>
                </a:lnTo>
                <a:lnTo>
                  <a:pt x="35432" y="1498600"/>
                </a:lnTo>
                <a:lnTo>
                  <a:pt x="49402" y="1460500"/>
                </a:lnTo>
                <a:lnTo>
                  <a:pt x="53594" y="1409700"/>
                </a:lnTo>
                <a:lnTo>
                  <a:pt x="54736" y="1397000"/>
                </a:lnTo>
                <a:lnTo>
                  <a:pt x="55499" y="1371600"/>
                </a:lnTo>
                <a:lnTo>
                  <a:pt x="55879" y="1346200"/>
                </a:lnTo>
                <a:lnTo>
                  <a:pt x="56387" y="1295400"/>
                </a:lnTo>
                <a:lnTo>
                  <a:pt x="57403" y="1257300"/>
                </a:lnTo>
                <a:lnTo>
                  <a:pt x="60071" y="1206500"/>
                </a:lnTo>
                <a:lnTo>
                  <a:pt x="65277" y="1155700"/>
                </a:lnTo>
                <a:lnTo>
                  <a:pt x="74295" y="1104900"/>
                </a:lnTo>
                <a:lnTo>
                  <a:pt x="87756" y="1054100"/>
                </a:lnTo>
                <a:lnTo>
                  <a:pt x="106552" y="1016000"/>
                </a:lnTo>
                <a:lnTo>
                  <a:pt x="118363" y="990600"/>
                </a:lnTo>
                <a:lnTo>
                  <a:pt x="131952" y="977900"/>
                </a:lnTo>
                <a:lnTo>
                  <a:pt x="147574" y="952500"/>
                </a:lnTo>
                <a:lnTo>
                  <a:pt x="156209" y="952500"/>
                </a:lnTo>
                <a:lnTo>
                  <a:pt x="165100" y="939800"/>
                </a:lnTo>
                <a:lnTo>
                  <a:pt x="174498" y="927100"/>
                </a:lnTo>
                <a:lnTo>
                  <a:pt x="184784" y="927100"/>
                </a:lnTo>
                <a:lnTo>
                  <a:pt x="195452" y="914400"/>
                </a:lnTo>
                <a:close/>
              </a:path>
              <a:path w="1993900" h="1498600">
                <a:moveTo>
                  <a:pt x="1733423" y="1485900"/>
                </a:moveTo>
                <a:lnTo>
                  <a:pt x="1687829" y="1485900"/>
                </a:lnTo>
                <a:lnTo>
                  <a:pt x="1710817" y="1498600"/>
                </a:lnTo>
                <a:lnTo>
                  <a:pt x="1733423" y="1485900"/>
                </a:lnTo>
                <a:close/>
              </a:path>
              <a:path w="1993900" h="1498600">
                <a:moveTo>
                  <a:pt x="1798574" y="1473200"/>
                </a:moveTo>
                <a:lnTo>
                  <a:pt x="1592452" y="1473200"/>
                </a:lnTo>
                <a:lnTo>
                  <a:pt x="1616709" y="1485900"/>
                </a:lnTo>
                <a:lnTo>
                  <a:pt x="1777365" y="1485900"/>
                </a:lnTo>
                <a:lnTo>
                  <a:pt x="1798574" y="1473200"/>
                </a:lnTo>
                <a:close/>
              </a:path>
              <a:path w="1993900" h="1498600">
                <a:moveTo>
                  <a:pt x="1876678" y="1435100"/>
                </a:moveTo>
                <a:lnTo>
                  <a:pt x="1804288" y="1435100"/>
                </a:lnTo>
                <a:lnTo>
                  <a:pt x="1786254" y="1447800"/>
                </a:lnTo>
                <a:lnTo>
                  <a:pt x="1729231" y="1447800"/>
                </a:lnTo>
                <a:lnTo>
                  <a:pt x="1708911" y="1460500"/>
                </a:lnTo>
                <a:lnTo>
                  <a:pt x="1543050" y="1460500"/>
                </a:lnTo>
                <a:lnTo>
                  <a:pt x="1567815" y="1473200"/>
                </a:lnTo>
                <a:lnTo>
                  <a:pt x="1819528" y="1473200"/>
                </a:lnTo>
                <a:lnTo>
                  <a:pt x="1859406" y="1447800"/>
                </a:lnTo>
                <a:lnTo>
                  <a:pt x="1876678" y="1435100"/>
                </a:lnTo>
                <a:close/>
              </a:path>
              <a:path w="1993900" h="1498600">
                <a:moveTo>
                  <a:pt x="584326" y="889000"/>
                </a:moveTo>
                <a:lnTo>
                  <a:pt x="477900" y="889000"/>
                </a:lnTo>
                <a:lnTo>
                  <a:pt x="499872" y="901700"/>
                </a:lnTo>
                <a:lnTo>
                  <a:pt x="522350" y="914400"/>
                </a:lnTo>
                <a:lnTo>
                  <a:pt x="545337" y="914400"/>
                </a:lnTo>
                <a:lnTo>
                  <a:pt x="568578" y="927100"/>
                </a:lnTo>
                <a:lnTo>
                  <a:pt x="616457" y="952500"/>
                </a:lnTo>
                <a:lnTo>
                  <a:pt x="665733" y="977900"/>
                </a:lnTo>
                <a:lnTo>
                  <a:pt x="767715" y="1028700"/>
                </a:lnTo>
                <a:lnTo>
                  <a:pt x="820293" y="1066800"/>
                </a:lnTo>
                <a:lnTo>
                  <a:pt x="873505" y="1092200"/>
                </a:lnTo>
                <a:lnTo>
                  <a:pt x="1036447" y="1206500"/>
                </a:lnTo>
                <a:lnTo>
                  <a:pt x="1091183" y="1231900"/>
                </a:lnTo>
                <a:lnTo>
                  <a:pt x="1145921" y="1270000"/>
                </a:lnTo>
                <a:lnTo>
                  <a:pt x="1200530" y="1295400"/>
                </a:lnTo>
                <a:lnTo>
                  <a:pt x="1255013" y="1333500"/>
                </a:lnTo>
                <a:lnTo>
                  <a:pt x="1414906" y="1409700"/>
                </a:lnTo>
                <a:lnTo>
                  <a:pt x="1517903" y="1460500"/>
                </a:lnTo>
                <a:lnTo>
                  <a:pt x="1708911" y="1460500"/>
                </a:lnTo>
                <a:lnTo>
                  <a:pt x="1688337" y="1447800"/>
                </a:lnTo>
                <a:lnTo>
                  <a:pt x="1623059" y="1447800"/>
                </a:lnTo>
                <a:lnTo>
                  <a:pt x="1600453" y="1435100"/>
                </a:lnTo>
                <a:lnTo>
                  <a:pt x="1577212" y="1435100"/>
                </a:lnTo>
                <a:lnTo>
                  <a:pt x="1553591" y="1422400"/>
                </a:lnTo>
                <a:lnTo>
                  <a:pt x="1529587" y="1422400"/>
                </a:lnTo>
                <a:lnTo>
                  <a:pt x="1480693" y="1397000"/>
                </a:lnTo>
                <a:lnTo>
                  <a:pt x="1455674" y="1397000"/>
                </a:lnTo>
                <a:lnTo>
                  <a:pt x="1378966" y="1358900"/>
                </a:lnTo>
                <a:lnTo>
                  <a:pt x="1326515" y="1333500"/>
                </a:lnTo>
                <a:lnTo>
                  <a:pt x="1273428" y="1295400"/>
                </a:lnTo>
                <a:lnTo>
                  <a:pt x="1219580" y="1270000"/>
                </a:lnTo>
                <a:lnTo>
                  <a:pt x="1165478" y="1231900"/>
                </a:lnTo>
                <a:lnTo>
                  <a:pt x="1111123" y="1206500"/>
                </a:lnTo>
                <a:lnTo>
                  <a:pt x="1002156" y="1130300"/>
                </a:lnTo>
                <a:lnTo>
                  <a:pt x="893826" y="1066800"/>
                </a:lnTo>
                <a:lnTo>
                  <a:pt x="840358" y="1028700"/>
                </a:lnTo>
                <a:lnTo>
                  <a:pt x="787400" y="1003300"/>
                </a:lnTo>
                <a:lnTo>
                  <a:pt x="735076" y="965200"/>
                </a:lnTo>
                <a:lnTo>
                  <a:pt x="658495" y="927100"/>
                </a:lnTo>
                <a:lnTo>
                  <a:pt x="584326" y="889000"/>
                </a:lnTo>
                <a:close/>
              </a:path>
              <a:path w="1993900" h="1498600">
                <a:moveTo>
                  <a:pt x="1877313" y="88900"/>
                </a:moveTo>
                <a:lnTo>
                  <a:pt x="1839468" y="101600"/>
                </a:lnTo>
                <a:lnTo>
                  <a:pt x="1842388" y="127000"/>
                </a:lnTo>
                <a:lnTo>
                  <a:pt x="1845055" y="152400"/>
                </a:lnTo>
                <a:lnTo>
                  <a:pt x="1848103" y="165100"/>
                </a:lnTo>
                <a:lnTo>
                  <a:pt x="1854580" y="215900"/>
                </a:lnTo>
                <a:lnTo>
                  <a:pt x="1858136" y="228600"/>
                </a:lnTo>
                <a:lnTo>
                  <a:pt x="1861693" y="254000"/>
                </a:lnTo>
                <a:lnTo>
                  <a:pt x="1865502" y="279400"/>
                </a:lnTo>
                <a:lnTo>
                  <a:pt x="1877695" y="355600"/>
                </a:lnTo>
                <a:lnTo>
                  <a:pt x="1886077" y="406400"/>
                </a:lnTo>
                <a:lnTo>
                  <a:pt x="1894712" y="469900"/>
                </a:lnTo>
                <a:lnTo>
                  <a:pt x="1903095" y="520700"/>
                </a:lnTo>
                <a:lnTo>
                  <a:pt x="1911477" y="584200"/>
                </a:lnTo>
                <a:lnTo>
                  <a:pt x="1919604" y="635000"/>
                </a:lnTo>
                <a:lnTo>
                  <a:pt x="1927225" y="698500"/>
                </a:lnTo>
                <a:lnTo>
                  <a:pt x="1934082" y="749300"/>
                </a:lnTo>
                <a:lnTo>
                  <a:pt x="1940432" y="812800"/>
                </a:lnTo>
                <a:lnTo>
                  <a:pt x="1945767" y="863600"/>
                </a:lnTo>
                <a:lnTo>
                  <a:pt x="1950084" y="914400"/>
                </a:lnTo>
                <a:lnTo>
                  <a:pt x="1953259" y="977900"/>
                </a:lnTo>
                <a:lnTo>
                  <a:pt x="1955165" y="1028700"/>
                </a:lnTo>
                <a:lnTo>
                  <a:pt x="1955546" y="1079500"/>
                </a:lnTo>
                <a:lnTo>
                  <a:pt x="1955165" y="1104900"/>
                </a:lnTo>
                <a:lnTo>
                  <a:pt x="1954402" y="1130300"/>
                </a:lnTo>
                <a:lnTo>
                  <a:pt x="1953132" y="1155700"/>
                </a:lnTo>
                <a:lnTo>
                  <a:pt x="1951481" y="1168400"/>
                </a:lnTo>
                <a:lnTo>
                  <a:pt x="1949323" y="1193800"/>
                </a:lnTo>
                <a:lnTo>
                  <a:pt x="1946655" y="1219200"/>
                </a:lnTo>
                <a:lnTo>
                  <a:pt x="1943607" y="1231900"/>
                </a:lnTo>
                <a:lnTo>
                  <a:pt x="1940052" y="1257300"/>
                </a:lnTo>
                <a:lnTo>
                  <a:pt x="1935860" y="1270000"/>
                </a:lnTo>
                <a:lnTo>
                  <a:pt x="1931288" y="1295400"/>
                </a:lnTo>
                <a:lnTo>
                  <a:pt x="1926081" y="1308100"/>
                </a:lnTo>
                <a:lnTo>
                  <a:pt x="1920367" y="1320800"/>
                </a:lnTo>
                <a:lnTo>
                  <a:pt x="1914144" y="1346200"/>
                </a:lnTo>
                <a:lnTo>
                  <a:pt x="1907285" y="1358900"/>
                </a:lnTo>
                <a:lnTo>
                  <a:pt x="1900047" y="1371600"/>
                </a:lnTo>
                <a:lnTo>
                  <a:pt x="1892300" y="1371600"/>
                </a:lnTo>
                <a:lnTo>
                  <a:pt x="1884045" y="1384300"/>
                </a:lnTo>
                <a:lnTo>
                  <a:pt x="1875281" y="1397000"/>
                </a:lnTo>
                <a:lnTo>
                  <a:pt x="1866010" y="1397000"/>
                </a:lnTo>
                <a:lnTo>
                  <a:pt x="1856231" y="1409700"/>
                </a:lnTo>
                <a:lnTo>
                  <a:pt x="1838452" y="1422400"/>
                </a:lnTo>
                <a:lnTo>
                  <a:pt x="1821687" y="1435100"/>
                </a:lnTo>
                <a:lnTo>
                  <a:pt x="1890013" y="1435100"/>
                </a:lnTo>
                <a:lnTo>
                  <a:pt x="1923542" y="1397000"/>
                </a:lnTo>
                <a:lnTo>
                  <a:pt x="1949069" y="1358900"/>
                </a:lnTo>
                <a:lnTo>
                  <a:pt x="1956180" y="1333500"/>
                </a:lnTo>
                <a:lnTo>
                  <a:pt x="1962403" y="1320800"/>
                </a:lnTo>
                <a:lnTo>
                  <a:pt x="1968119" y="1308100"/>
                </a:lnTo>
                <a:lnTo>
                  <a:pt x="1973072" y="1282700"/>
                </a:lnTo>
                <a:lnTo>
                  <a:pt x="1977517" y="1270000"/>
                </a:lnTo>
                <a:lnTo>
                  <a:pt x="1981327" y="1244600"/>
                </a:lnTo>
                <a:lnTo>
                  <a:pt x="1984502" y="1219200"/>
                </a:lnTo>
                <a:lnTo>
                  <a:pt x="1987296" y="1193800"/>
                </a:lnTo>
                <a:lnTo>
                  <a:pt x="1989454" y="1181100"/>
                </a:lnTo>
                <a:lnTo>
                  <a:pt x="1991232" y="1155700"/>
                </a:lnTo>
                <a:lnTo>
                  <a:pt x="1992502" y="1130300"/>
                </a:lnTo>
                <a:lnTo>
                  <a:pt x="1993265" y="1104900"/>
                </a:lnTo>
                <a:lnTo>
                  <a:pt x="1993646" y="1079500"/>
                </a:lnTo>
                <a:lnTo>
                  <a:pt x="1993265" y="1028700"/>
                </a:lnTo>
                <a:lnTo>
                  <a:pt x="1991359" y="977900"/>
                </a:lnTo>
                <a:lnTo>
                  <a:pt x="1988184" y="914400"/>
                </a:lnTo>
                <a:lnTo>
                  <a:pt x="1983740" y="863600"/>
                </a:lnTo>
                <a:lnTo>
                  <a:pt x="1978278" y="800100"/>
                </a:lnTo>
                <a:lnTo>
                  <a:pt x="1971928" y="749300"/>
                </a:lnTo>
                <a:lnTo>
                  <a:pt x="1964944" y="685800"/>
                </a:lnTo>
                <a:lnTo>
                  <a:pt x="1957324" y="635000"/>
                </a:lnTo>
                <a:lnTo>
                  <a:pt x="1949196" y="571500"/>
                </a:lnTo>
                <a:lnTo>
                  <a:pt x="1940813" y="520700"/>
                </a:lnTo>
                <a:lnTo>
                  <a:pt x="1932304" y="457200"/>
                </a:lnTo>
                <a:lnTo>
                  <a:pt x="1915286" y="355600"/>
                </a:lnTo>
                <a:lnTo>
                  <a:pt x="1907158" y="304800"/>
                </a:lnTo>
                <a:lnTo>
                  <a:pt x="1899411" y="254000"/>
                </a:lnTo>
                <a:lnTo>
                  <a:pt x="1888871" y="177800"/>
                </a:lnTo>
                <a:lnTo>
                  <a:pt x="1882902" y="139700"/>
                </a:lnTo>
                <a:lnTo>
                  <a:pt x="1880234" y="127000"/>
                </a:lnTo>
                <a:lnTo>
                  <a:pt x="1877313" y="88900"/>
                </a:lnTo>
                <a:close/>
              </a:path>
              <a:path w="1993900" h="1498600">
                <a:moveTo>
                  <a:pt x="244982" y="889000"/>
                </a:moveTo>
                <a:lnTo>
                  <a:pt x="164337" y="889000"/>
                </a:lnTo>
                <a:lnTo>
                  <a:pt x="152653" y="901700"/>
                </a:lnTo>
                <a:lnTo>
                  <a:pt x="141477" y="914400"/>
                </a:lnTo>
                <a:lnTo>
                  <a:pt x="206755" y="914400"/>
                </a:lnTo>
                <a:lnTo>
                  <a:pt x="218821" y="901700"/>
                </a:lnTo>
                <a:lnTo>
                  <a:pt x="231394" y="901700"/>
                </a:lnTo>
                <a:lnTo>
                  <a:pt x="244982" y="889000"/>
                </a:lnTo>
                <a:close/>
              </a:path>
              <a:path w="1993900" h="1498600">
                <a:moveTo>
                  <a:pt x="289432" y="876300"/>
                </a:moveTo>
                <a:lnTo>
                  <a:pt x="189737" y="876300"/>
                </a:lnTo>
                <a:lnTo>
                  <a:pt x="176656" y="889000"/>
                </a:lnTo>
                <a:lnTo>
                  <a:pt x="273684" y="889000"/>
                </a:lnTo>
                <a:lnTo>
                  <a:pt x="289432" y="876300"/>
                </a:lnTo>
                <a:close/>
              </a:path>
              <a:path w="1993900" h="1498600">
                <a:moveTo>
                  <a:pt x="512952" y="863600"/>
                </a:moveTo>
                <a:lnTo>
                  <a:pt x="217804" y="863600"/>
                </a:lnTo>
                <a:lnTo>
                  <a:pt x="203326" y="876300"/>
                </a:lnTo>
                <a:lnTo>
                  <a:pt x="415035" y="876300"/>
                </a:lnTo>
                <a:lnTo>
                  <a:pt x="435482" y="889000"/>
                </a:lnTo>
                <a:lnTo>
                  <a:pt x="560197" y="889000"/>
                </a:lnTo>
                <a:lnTo>
                  <a:pt x="536321" y="876300"/>
                </a:lnTo>
                <a:lnTo>
                  <a:pt x="512952" y="863600"/>
                </a:lnTo>
                <a:close/>
              </a:path>
              <a:path w="1993900" h="1498600">
                <a:moveTo>
                  <a:pt x="466978" y="850900"/>
                </a:moveTo>
                <a:lnTo>
                  <a:pt x="248411" y="850900"/>
                </a:lnTo>
                <a:lnTo>
                  <a:pt x="232663" y="863600"/>
                </a:lnTo>
                <a:lnTo>
                  <a:pt x="489838" y="863600"/>
                </a:lnTo>
                <a:lnTo>
                  <a:pt x="466978" y="850900"/>
                </a:lnTo>
                <a:close/>
              </a:path>
              <a:path w="1993900" h="1498600">
                <a:moveTo>
                  <a:pt x="422655" y="838200"/>
                </a:moveTo>
                <a:lnTo>
                  <a:pt x="299466" y="838200"/>
                </a:lnTo>
                <a:lnTo>
                  <a:pt x="281940" y="850900"/>
                </a:lnTo>
                <a:lnTo>
                  <a:pt x="444753" y="850900"/>
                </a:lnTo>
                <a:lnTo>
                  <a:pt x="422655" y="838200"/>
                </a:lnTo>
                <a:close/>
              </a:path>
              <a:path w="1993900" h="1498600">
                <a:moveTo>
                  <a:pt x="1850135" y="0"/>
                </a:moveTo>
                <a:lnTo>
                  <a:pt x="1803146" y="114300"/>
                </a:lnTo>
                <a:lnTo>
                  <a:pt x="1840928" y="114300"/>
                </a:lnTo>
                <a:lnTo>
                  <a:pt x="1839468" y="101600"/>
                </a:lnTo>
                <a:lnTo>
                  <a:pt x="1877313" y="88900"/>
                </a:lnTo>
                <a:lnTo>
                  <a:pt x="1902093" y="88900"/>
                </a:lnTo>
                <a:lnTo>
                  <a:pt x="1850135" y="0"/>
                </a:lnTo>
                <a:close/>
              </a:path>
              <a:path w="1993900" h="1498600">
                <a:moveTo>
                  <a:pt x="1902093" y="88900"/>
                </a:moveTo>
                <a:lnTo>
                  <a:pt x="1877313" y="88900"/>
                </a:lnTo>
                <a:lnTo>
                  <a:pt x="1879261" y="114300"/>
                </a:lnTo>
                <a:lnTo>
                  <a:pt x="1916937" y="114300"/>
                </a:lnTo>
                <a:lnTo>
                  <a:pt x="1902093" y="889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940808" y="5789676"/>
            <a:ext cx="4109085" cy="707390"/>
          </a:xfrm>
          <a:custGeom>
            <a:avLst/>
            <a:gdLst/>
            <a:ahLst/>
            <a:cxnLst/>
            <a:rect l="l" t="t" r="r" b="b"/>
            <a:pathLst>
              <a:path w="4109084" h="707389">
                <a:moveTo>
                  <a:pt x="0" y="707136"/>
                </a:moveTo>
                <a:lnTo>
                  <a:pt x="4108703" y="707136"/>
                </a:lnTo>
                <a:lnTo>
                  <a:pt x="4108703" y="0"/>
                </a:lnTo>
                <a:lnTo>
                  <a:pt x="0" y="0"/>
                </a:lnTo>
                <a:lnTo>
                  <a:pt x="0" y="707136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73752" y="5753100"/>
            <a:ext cx="1202436" cy="56692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737859" y="5753100"/>
            <a:ext cx="2958084" cy="56692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873752" y="6057900"/>
            <a:ext cx="2048255" cy="56692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6583680" y="6057900"/>
            <a:ext cx="1659635" cy="56692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5020436" y="5807151"/>
            <a:ext cx="345630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Analisis </a:t>
            </a:r>
            <a:r>
              <a:rPr sz="2000" b="1" i="1" dirty="0">
                <a:solidFill>
                  <a:srgbClr val="FF0000"/>
                </a:solidFill>
                <a:latin typeface="Calibri"/>
                <a:cs typeface="Calibri"/>
              </a:rPr>
              <a:t>dan </a:t>
            </a:r>
            <a:r>
              <a:rPr sz="2000" b="1" i="1" spc="-10" dirty="0">
                <a:solidFill>
                  <a:srgbClr val="FF0000"/>
                </a:solidFill>
                <a:latin typeface="Calibri"/>
                <a:cs typeface="Calibri"/>
              </a:rPr>
              <a:t>Penetapan</a:t>
            </a:r>
            <a:r>
              <a:rPr sz="2000" b="1" i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Program  Pengembangan </a:t>
            </a:r>
            <a:r>
              <a:rPr sz="2000" b="1" i="1" dirty="0">
                <a:solidFill>
                  <a:srgbClr val="FF0000"/>
                </a:solidFill>
                <a:latin typeface="Calibri"/>
                <a:cs typeface="Calibri"/>
              </a:rPr>
              <a:t>UPPS dan</a:t>
            </a:r>
            <a:r>
              <a:rPr sz="2000" b="1" i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FF0000"/>
                </a:solidFill>
                <a:latin typeface="Calibri"/>
                <a:cs typeface="Calibri"/>
              </a:rPr>
              <a:t>PS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4641530" y="4145788"/>
            <a:ext cx="2026285" cy="1497965"/>
          </a:xfrm>
          <a:custGeom>
            <a:avLst/>
            <a:gdLst/>
            <a:ahLst/>
            <a:cxnLst/>
            <a:rect l="l" t="t" r="r" b="b"/>
            <a:pathLst>
              <a:path w="2026284" h="1497964">
                <a:moveTo>
                  <a:pt x="1824039" y="869823"/>
                </a:moveTo>
                <a:lnTo>
                  <a:pt x="1662114" y="869823"/>
                </a:lnTo>
                <a:lnTo>
                  <a:pt x="1697928" y="872363"/>
                </a:lnTo>
                <a:lnTo>
                  <a:pt x="1714438" y="875030"/>
                </a:lnTo>
                <a:lnTo>
                  <a:pt x="1761936" y="886332"/>
                </a:lnTo>
                <a:lnTo>
                  <a:pt x="1803084" y="901954"/>
                </a:lnTo>
                <a:lnTo>
                  <a:pt x="1837755" y="921257"/>
                </a:lnTo>
                <a:lnTo>
                  <a:pt x="1875728" y="952245"/>
                </a:lnTo>
                <a:lnTo>
                  <a:pt x="1905446" y="988568"/>
                </a:lnTo>
                <a:lnTo>
                  <a:pt x="1927925" y="1029081"/>
                </a:lnTo>
                <a:lnTo>
                  <a:pt x="1944308" y="1073531"/>
                </a:lnTo>
                <a:lnTo>
                  <a:pt x="1955611" y="1120775"/>
                </a:lnTo>
                <a:lnTo>
                  <a:pt x="1962723" y="1169924"/>
                </a:lnTo>
                <a:lnTo>
                  <a:pt x="1966660" y="1220216"/>
                </a:lnTo>
                <a:lnTo>
                  <a:pt x="1968888" y="1292098"/>
                </a:lnTo>
                <a:lnTo>
                  <a:pt x="1969153" y="1314196"/>
                </a:lnTo>
                <a:lnTo>
                  <a:pt x="1969962" y="1364996"/>
                </a:lnTo>
                <a:lnTo>
                  <a:pt x="1971867" y="1408176"/>
                </a:lnTo>
                <a:lnTo>
                  <a:pt x="1976185" y="1447482"/>
                </a:lnTo>
                <a:lnTo>
                  <a:pt x="1990282" y="1497380"/>
                </a:lnTo>
                <a:lnTo>
                  <a:pt x="2025715" y="1483309"/>
                </a:lnTo>
                <a:lnTo>
                  <a:pt x="2021016" y="1471752"/>
                </a:lnTo>
                <a:lnTo>
                  <a:pt x="2017079" y="1458061"/>
                </a:lnTo>
                <a:lnTo>
                  <a:pt x="2009967" y="1406144"/>
                </a:lnTo>
                <a:lnTo>
                  <a:pt x="2008085" y="1364996"/>
                </a:lnTo>
                <a:lnTo>
                  <a:pt x="2007386" y="1323340"/>
                </a:lnTo>
                <a:lnTo>
                  <a:pt x="2007098" y="1298702"/>
                </a:lnTo>
                <a:lnTo>
                  <a:pt x="2007009" y="1292098"/>
                </a:lnTo>
                <a:lnTo>
                  <a:pt x="2005903" y="1243457"/>
                </a:lnTo>
                <a:lnTo>
                  <a:pt x="2002982" y="1191514"/>
                </a:lnTo>
                <a:lnTo>
                  <a:pt x="1997267" y="1139063"/>
                </a:lnTo>
                <a:lnTo>
                  <a:pt x="1987361" y="1086993"/>
                </a:lnTo>
                <a:lnTo>
                  <a:pt x="1971994" y="1036447"/>
                </a:lnTo>
                <a:lnTo>
                  <a:pt x="1950023" y="988441"/>
                </a:lnTo>
                <a:lnTo>
                  <a:pt x="1919924" y="944372"/>
                </a:lnTo>
                <a:lnTo>
                  <a:pt x="1891857" y="915035"/>
                </a:lnTo>
                <a:lnTo>
                  <a:pt x="1857948" y="889000"/>
                </a:lnTo>
                <a:lnTo>
                  <a:pt x="1832167" y="873887"/>
                </a:lnTo>
                <a:lnTo>
                  <a:pt x="1824039" y="869823"/>
                </a:lnTo>
                <a:close/>
              </a:path>
              <a:path w="2026284" h="1497964">
                <a:moveTo>
                  <a:pt x="113703" y="112201"/>
                </a:moveTo>
                <a:lnTo>
                  <a:pt x="107380" y="160019"/>
                </a:lnTo>
                <a:lnTo>
                  <a:pt x="100903" y="203073"/>
                </a:lnTo>
                <a:lnTo>
                  <a:pt x="97347" y="225679"/>
                </a:lnTo>
                <a:lnTo>
                  <a:pt x="93791" y="249047"/>
                </a:lnTo>
                <a:lnTo>
                  <a:pt x="89981" y="272923"/>
                </a:lnTo>
                <a:lnTo>
                  <a:pt x="85917" y="297306"/>
                </a:lnTo>
                <a:lnTo>
                  <a:pt x="77916" y="348106"/>
                </a:lnTo>
                <a:lnTo>
                  <a:pt x="69407" y="400685"/>
                </a:lnTo>
                <a:lnTo>
                  <a:pt x="60771" y="454913"/>
                </a:lnTo>
                <a:lnTo>
                  <a:pt x="52262" y="510413"/>
                </a:lnTo>
                <a:lnTo>
                  <a:pt x="43880" y="566801"/>
                </a:lnTo>
                <a:lnTo>
                  <a:pt x="35752" y="624078"/>
                </a:lnTo>
                <a:lnTo>
                  <a:pt x="28132" y="681609"/>
                </a:lnTo>
                <a:lnTo>
                  <a:pt x="21147" y="739267"/>
                </a:lnTo>
                <a:lnTo>
                  <a:pt x="14924" y="796670"/>
                </a:lnTo>
                <a:lnTo>
                  <a:pt x="9463" y="853567"/>
                </a:lnTo>
                <a:lnTo>
                  <a:pt x="5145" y="909574"/>
                </a:lnTo>
                <a:lnTo>
                  <a:pt x="1970" y="964438"/>
                </a:lnTo>
                <a:lnTo>
                  <a:pt x="192" y="1017778"/>
                </a:lnTo>
                <a:lnTo>
                  <a:pt x="0" y="1073531"/>
                </a:lnTo>
                <a:lnTo>
                  <a:pt x="310" y="1094105"/>
                </a:lnTo>
                <a:lnTo>
                  <a:pt x="2478" y="1143254"/>
                </a:lnTo>
                <a:lnTo>
                  <a:pt x="6669" y="1189355"/>
                </a:lnTo>
                <a:lnTo>
                  <a:pt x="12765" y="1232789"/>
                </a:lnTo>
                <a:lnTo>
                  <a:pt x="21274" y="1273175"/>
                </a:lnTo>
                <a:lnTo>
                  <a:pt x="32196" y="1310259"/>
                </a:lnTo>
                <a:lnTo>
                  <a:pt x="53659" y="1359408"/>
                </a:lnTo>
                <a:lnTo>
                  <a:pt x="82234" y="1399540"/>
                </a:lnTo>
                <a:lnTo>
                  <a:pt x="137225" y="1440561"/>
                </a:lnTo>
                <a:lnTo>
                  <a:pt x="177611" y="1460030"/>
                </a:lnTo>
                <a:lnTo>
                  <a:pt x="241873" y="1476768"/>
                </a:lnTo>
                <a:lnTo>
                  <a:pt x="287339" y="1480566"/>
                </a:lnTo>
                <a:lnTo>
                  <a:pt x="334456" y="1478902"/>
                </a:lnTo>
                <a:lnTo>
                  <a:pt x="382970" y="1472260"/>
                </a:lnTo>
                <a:lnTo>
                  <a:pt x="432627" y="1461109"/>
                </a:lnTo>
                <a:lnTo>
                  <a:pt x="483427" y="1445920"/>
                </a:lnTo>
                <a:lnTo>
                  <a:pt x="492588" y="1442593"/>
                </a:lnTo>
                <a:lnTo>
                  <a:pt x="290387" y="1442593"/>
                </a:lnTo>
                <a:lnTo>
                  <a:pt x="250001" y="1439545"/>
                </a:lnTo>
                <a:lnTo>
                  <a:pt x="211012" y="1431163"/>
                </a:lnTo>
                <a:lnTo>
                  <a:pt x="174944" y="1417447"/>
                </a:lnTo>
                <a:lnTo>
                  <a:pt x="139638" y="1396746"/>
                </a:lnTo>
                <a:lnTo>
                  <a:pt x="129605" y="1390650"/>
                </a:lnTo>
                <a:lnTo>
                  <a:pt x="94934" y="1354074"/>
                </a:lnTo>
                <a:lnTo>
                  <a:pt x="74233" y="1314196"/>
                </a:lnTo>
                <a:lnTo>
                  <a:pt x="58358" y="1264666"/>
                </a:lnTo>
                <a:lnTo>
                  <a:pt x="50484" y="1226947"/>
                </a:lnTo>
                <a:lnTo>
                  <a:pt x="44515" y="1185545"/>
                </a:lnTo>
                <a:lnTo>
                  <a:pt x="40578" y="1141222"/>
                </a:lnTo>
                <a:lnTo>
                  <a:pt x="38419" y="1094105"/>
                </a:lnTo>
                <a:lnTo>
                  <a:pt x="38098" y="1073531"/>
                </a:lnTo>
                <a:lnTo>
                  <a:pt x="38205" y="1036447"/>
                </a:lnTo>
                <a:lnTo>
                  <a:pt x="40070" y="966597"/>
                </a:lnTo>
                <a:lnTo>
                  <a:pt x="43148" y="912113"/>
                </a:lnTo>
                <a:lnTo>
                  <a:pt x="47436" y="857123"/>
                </a:lnTo>
                <a:lnTo>
                  <a:pt x="52770" y="800735"/>
                </a:lnTo>
                <a:lnTo>
                  <a:pt x="58866" y="743966"/>
                </a:lnTo>
                <a:lnTo>
                  <a:pt x="65978" y="686688"/>
                </a:lnTo>
                <a:lnTo>
                  <a:pt x="73598" y="629412"/>
                </a:lnTo>
                <a:lnTo>
                  <a:pt x="81472" y="572516"/>
                </a:lnTo>
                <a:lnTo>
                  <a:pt x="89854" y="516128"/>
                </a:lnTo>
                <a:lnTo>
                  <a:pt x="98490" y="460756"/>
                </a:lnTo>
                <a:lnTo>
                  <a:pt x="106999" y="406781"/>
                </a:lnTo>
                <a:lnTo>
                  <a:pt x="115508" y="354203"/>
                </a:lnTo>
                <a:lnTo>
                  <a:pt x="127573" y="278892"/>
                </a:lnTo>
                <a:lnTo>
                  <a:pt x="135066" y="231520"/>
                </a:lnTo>
                <a:lnTo>
                  <a:pt x="141924" y="186817"/>
                </a:lnTo>
                <a:lnTo>
                  <a:pt x="148020" y="144906"/>
                </a:lnTo>
                <a:lnTo>
                  <a:pt x="151739" y="115466"/>
                </a:lnTo>
                <a:lnTo>
                  <a:pt x="113703" y="112201"/>
                </a:lnTo>
                <a:close/>
              </a:path>
              <a:path w="2026284" h="1497964">
                <a:moveTo>
                  <a:pt x="1659701" y="831850"/>
                </a:moveTo>
                <a:lnTo>
                  <a:pt x="1617156" y="834644"/>
                </a:lnTo>
                <a:lnTo>
                  <a:pt x="1572960" y="842263"/>
                </a:lnTo>
                <a:lnTo>
                  <a:pt x="1527113" y="854201"/>
                </a:lnTo>
                <a:lnTo>
                  <a:pt x="1479996" y="870076"/>
                </a:lnTo>
                <a:lnTo>
                  <a:pt x="1431482" y="889507"/>
                </a:lnTo>
                <a:lnTo>
                  <a:pt x="1381571" y="912113"/>
                </a:lnTo>
                <a:lnTo>
                  <a:pt x="1330517" y="937387"/>
                </a:lnTo>
                <a:lnTo>
                  <a:pt x="1278574" y="965073"/>
                </a:lnTo>
                <a:lnTo>
                  <a:pt x="1225615" y="994791"/>
                </a:lnTo>
                <a:lnTo>
                  <a:pt x="1172021" y="1026032"/>
                </a:lnTo>
                <a:lnTo>
                  <a:pt x="1117665" y="1058672"/>
                </a:lnTo>
                <a:lnTo>
                  <a:pt x="897193" y="1193673"/>
                </a:lnTo>
                <a:lnTo>
                  <a:pt x="786957" y="1259078"/>
                </a:lnTo>
                <a:lnTo>
                  <a:pt x="732474" y="1289812"/>
                </a:lnTo>
                <a:lnTo>
                  <a:pt x="678499" y="1318768"/>
                </a:lnTo>
                <a:lnTo>
                  <a:pt x="625540" y="1345565"/>
                </a:lnTo>
                <a:lnTo>
                  <a:pt x="573343" y="1369949"/>
                </a:lnTo>
                <a:lnTo>
                  <a:pt x="522162" y="1391285"/>
                </a:lnTo>
                <a:lnTo>
                  <a:pt x="472505" y="1409446"/>
                </a:lnTo>
                <a:lnTo>
                  <a:pt x="424245" y="1423924"/>
                </a:lnTo>
                <a:lnTo>
                  <a:pt x="377763" y="1434465"/>
                </a:lnTo>
                <a:lnTo>
                  <a:pt x="333059" y="1440815"/>
                </a:lnTo>
                <a:lnTo>
                  <a:pt x="290387" y="1442593"/>
                </a:lnTo>
                <a:lnTo>
                  <a:pt x="492588" y="1442593"/>
                </a:lnTo>
                <a:lnTo>
                  <a:pt x="535243" y="1427099"/>
                </a:lnTo>
                <a:lnTo>
                  <a:pt x="587948" y="1405001"/>
                </a:lnTo>
                <a:lnTo>
                  <a:pt x="641542" y="1380236"/>
                </a:lnTo>
                <a:lnTo>
                  <a:pt x="695771" y="1352804"/>
                </a:lnTo>
                <a:lnTo>
                  <a:pt x="750508" y="1323340"/>
                </a:lnTo>
                <a:lnTo>
                  <a:pt x="805626" y="1292225"/>
                </a:lnTo>
                <a:lnTo>
                  <a:pt x="916624" y="1226566"/>
                </a:lnTo>
                <a:lnTo>
                  <a:pt x="1137477" y="1091057"/>
                </a:lnTo>
                <a:lnTo>
                  <a:pt x="1191579" y="1058672"/>
                </a:lnTo>
                <a:lnTo>
                  <a:pt x="1244792" y="1027684"/>
                </a:lnTo>
                <a:lnTo>
                  <a:pt x="1297243" y="998347"/>
                </a:lnTo>
                <a:lnTo>
                  <a:pt x="1348424" y="971042"/>
                </a:lnTo>
                <a:lnTo>
                  <a:pt x="1398589" y="946150"/>
                </a:lnTo>
                <a:lnTo>
                  <a:pt x="1447230" y="924179"/>
                </a:lnTo>
                <a:lnTo>
                  <a:pt x="1494093" y="905510"/>
                </a:lnTo>
                <a:lnTo>
                  <a:pt x="1539305" y="890269"/>
                </a:lnTo>
                <a:lnTo>
                  <a:pt x="1582485" y="879094"/>
                </a:lnTo>
                <a:lnTo>
                  <a:pt x="1623506" y="872236"/>
                </a:lnTo>
                <a:lnTo>
                  <a:pt x="1662114" y="869823"/>
                </a:lnTo>
                <a:lnTo>
                  <a:pt x="1824039" y="869823"/>
                </a:lnTo>
                <a:lnTo>
                  <a:pt x="1818197" y="866901"/>
                </a:lnTo>
                <a:lnTo>
                  <a:pt x="1772604" y="849757"/>
                </a:lnTo>
                <a:lnTo>
                  <a:pt x="1720280" y="837311"/>
                </a:lnTo>
                <a:lnTo>
                  <a:pt x="1700341" y="834263"/>
                </a:lnTo>
                <a:lnTo>
                  <a:pt x="1659701" y="831850"/>
                </a:lnTo>
                <a:close/>
              </a:path>
              <a:path w="2026284" h="1497964">
                <a:moveTo>
                  <a:pt x="179701" y="92963"/>
                </a:moveTo>
                <a:lnTo>
                  <a:pt x="115635" y="92963"/>
                </a:lnTo>
                <a:lnTo>
                  <a:pt x="153608" y="96774"/>
                </a:lnTo>
                <a:lnTo>
                  <a:pt x="151739" y="115466"/>
                </a:lnTo>
                <a:lnTo>
                  <a:pt x="189930" y="118744"/>
                </a:lnTo>
                <a:lnTo>
                  <a:pt x="179701" y="92963"/>
                </a:lnTo>
                <a:close/>
              </a:path>
              <a:path w="2026284" h="1497964">
                <a:moveTo>
                  <a:pt x="115635" y="92963"/>
                </a:moveTo>
                <a:lnTo>
                  <a:pt x="113703" y="112201"/>
                </a:lnTo>
                <a:lnTo>
                  <a:pt x="151739" y="115466"/>
                </a:lnTo>
                <a:lnTo>
                  <a:pt x="153608" y="96774"/>
                </a:lnTo>
                <a:lnTo>
                  <a:pt x="115635" y="92963"/>
                </a:lnTo>
                <a:close/>
              </a:path>
              <a:path w="2026284" h="1497964">
                <a:moveTo>
                  <a:pt x="142813" y="0"/>
                </a:moveTo>
                <a:lnTo>
                  <a:pt x="76011" y="108966"/>
                </a:lnTo>
                <a:lnTo>
                  <a:pt x="113703" y="112201"/>
                </a:lnTo>
                <a:lnTo>
                  <a:pt x="115635" y="92963"/>
                </a:lnTo>
                <a:lnTo>
                  <a:pt x="179701" y="92963"/>
                </a:lnTo>
                <a:lnTo>
                  <a:pt x="14281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0" y="7620"/>
            <a:ext cx="6057900" cy="65684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0" y="7620"/>
            <a:ext cx="6057900" cy="657225"/>
          </a:xfrm>
          <a:custGeom>
            <a:avLst/>
            <a:gdLst/>
            <a:ahLst/>
            <a:cxnLst/>
            <a:rect l="l" t="t" r="r" b="b"/>
            <a:pathLst>
              <a:path w="6057900" h="657225">
                <a:moveTo>
                  <a:pt x="0" y="0"/>
                </a:moveTo>
                <a:lnTo>
                  <a:pt x="5862701" y="0"/>
                </a:lnTo>
                <a:lnTo>
                  <a:pt x="6057900" y="328422"/>
                </a:lnTo>
                <a:lnTo>
                  <a:pt x="5862701" y="656843"/>
                </a:lnTo>
                <a:lnTo>
                  <a:pt x="0" y="656843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2042286" y="86994"/>
            <a:ext cx="18802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FFFFFF"/>
                </a:solidFill>
                <a:latin typeface="Calibri"/>
                <a:cs typeface="Calibri"/>
              </a:rPr>
              <a:t>Alur</a:t>
            </a:r>
            <a:r>
              <a:rPr sz="2800" b="1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FFFFFF"/>
                </a:solidFill>
                <a:latin typeface="Calibri"/>
                <a:cs typeface="Calibri"/>
              </a:rPr>
              <a:t>Berpikir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75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471" y="5696137"/>
            <a:ext cx="1083943" cy="110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 animBg="1"/>
      <p:bldP spid="26" grpId="0" animBg="1"/>
      <p:bldP spid="28" grpId="0" animBg="1"/>
      <p:bldP spid="39" grpId="0" animBg="1"/>
      <p:bldP spid="43" grpId="0"/>
      <p:bldP spid="49" grpId="0"/>
      <p:bldP spid="55" grpId="0"/>
      <p:bldP spid="61" grpId="0"/>
      <p:bldP spid="64" grpId="0" animBg="1"/>
      <p:bldP spid="70" grpId="0"/>
      <p:bldP spid="71" grpId="0" animBg="1"/>
      <p:bldP spid="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1391411"/>
            <a:ext cx="4514088" cy="908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65091" y="1580388"/>
            <a:ext cx="184251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0247" y="1431036"/>
            <a:ext cx="4645152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0246" y="1671904"/>
            <a:ext cx="46451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Menyiapkan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Akademik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Untuk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AIMA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10811" y="2282951"/>
            <a:ext cx="45140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5091" y="2471927"/>
            <a:ext cx="3433571" cy="5989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0247" y="2322576"/>
            <a:ext cx="4645152" cy="792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0247" y="2564638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Evaluasi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Kinerja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Akademik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10811" y="3159251"/>
            <a:ext cx="4514088" cy="908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5091" y="3211067"/>
            <a:ext cx="3875532" cy="8732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0247" y="3198876"/>
            <a:ext cx="4645152" cy="7909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70247" y="3303270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Auditing 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Kesiapan</a:t>
            </a: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dan</a:t>
            </a: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Ketersediaan</a:t>
            </a: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Mutu</a:t>
            </a:r>
            <a:r>
              <a:rPr sz="18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Akademik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10811" y="4062984"/>
            <a:ext cx="47045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5091" y="4116323"/>
            <a:ext cx="4448556" cy="8732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0247" y="4102608"/>
            <a:ext cx="4395215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270247" y="4208526"/>
            <a:ext cx="464515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 marR="238760">
              <a:lnSpc>
                <a:spcPct val="100000"/>
              </a:lnSpc>
              <a:spcBef>
                <a:spcPts val="100"/>
              </a:spcBef>
            </a:pP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Implementasi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Hasil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AIMA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Akademik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14700" y="1432560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31464" y="1444752"/>
            <a:ext cx="725424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135" y="1472183"/>
            <a:ext cx="643127" cy="6659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92829" y="155701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14700" y="4126991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31464" y="4139184"/>
            <a:ext cx="725424" cy="8656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74135" y="4166615"/>
            <a:ext cx="643127" cy="6659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592829" y="425119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14700" y="3221735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1464" y="3233927"/>
            <a:ext cx="725424" cy="8656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4135" y="3261359"/>
            <a:ext cx="643127" cy="6659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592829" y="334563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14700" y="2351532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1464" y="2363723"/>
            <a:ext cx="725424" cy="8656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4135" y="2391155"/>
            <a:ext cx="643127" cy="6659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592829" y="2475052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86227" y="915924"/>
            <a:ext cx="690372" cy="51572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33344" y="944117"/>
            <a:ext cx="571500" cy="50398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100" y="2595372"/>
            <a:ext cx="2491740" cy="1737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3108" y="3084576"/>
            <a:ext cx="2151888" cy="8656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060" y="2634995"/>
            <a:ext cx="2546604" cy="184226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744118" y="3213607"/>
            <a:ext cx="163131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Bidang</a:t>
            </a:r>
            <a:r>
              <a:rPr sz="2400" spc="-5" dirty="0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4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Akademik</a:t>
            </a:r>
            <a:endParaRPr sz="2400" dirty="0">
              <a:latin typeface="Arial Rounded MT Bold"/>
              <a:cs typeface="Arial Rounded MT 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21479" y="4966715"/>
            <a:ext cx="4514087" cy="909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5759" y="5157215"/>
            <a:ext cx="1309115" cy="59893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0915" y="5157214"/>
            <a:ext cx="4634484" cy="64160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80915" y="5249417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Rencana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Tindak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Lanjut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(RTL)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Akademik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25367" y="5030723"/>
            <a:ext cx="762000" cy="7818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43655" y="5042915"/>
            <a:ext cx="725424" cy="8656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84803" y="5070347"/>
            <a:ext cx="643128" cy="6644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03752" y="515492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4" y="538225"/>
            <a:ext cx="1528318" cy="15283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  <p:bldP spid="17" grpId="0"/>
      <p:bldP spid="20" grpId="0" animBg="1"/>
      <p:bldP spid="24" grpId="0" animBg="1"/>
      <p:bldP spid="28" grpId="0" animBg="1"/>
      <p:bldP spid="32" grpId="0" animBg="1"/>
      <p:bldP spid="38" grpId="0" animBg="1"/>
      <p:bldP spid="42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1391411"/>
            <a:ext cx="4514088" cy="908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65091" y="1580388"/>
            <a:ext cx="184251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0247" y="1431036"/>
            <a:ext cx="4645152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0246" y="1671904"/>
            <a:ext cx="464515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Menyiapkan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Mutu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Administrasi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Umum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Untuk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Keperluan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AIMA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10811" y="2282951"/>
            <a:ext cx="45140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5091" y="2471927"/>
            <a:ext cx="3433571" cy="5989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0247" y="2322576"/>
            <a:ext cx="4645152" cy="792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0247" y="2564638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Evaluasi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Kinerja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Administrasi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Umum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10811" y="3159251"/>
            <a:ext cx="4514088" cy="908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5091" y="3211067"/>
            <a:ext cx="3875532" cy="8732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0247" y="3198876"/>
            <a:ext cx="4645152" cy="7909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70247" y="3303270"/>
            <a:ext cx="43954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Auditing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Kesiapan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Ketersediaan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Mutu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Administrasi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Umum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10811" y="4062984"/>
            <a:ext cx="47045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5091" y="4116323"/>
            <a:ext cx="4448556" cy="8732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0247" y="4102608"/>
            <a:ext cx="4395215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270247" y="4208526"/>
            <a:ext cx="464515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 marR="238760">
              <a:lnSpc>
                <a:spcPct val="100000"/>
              </a:lnSpc>
              <a:spcBef>
                <a:spcPts val="100"/>
              </a:spcBef>
            </a:pP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Implementasi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Hasil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AIMA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Administrasi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Umum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14700" y="1432560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31464" y="1444752"/>
            <a:ext cx="725424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135" y="1472183"/>
            <a:ext cx="643127" cy="6659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92829" y="155701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14700" y="4126991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31464" y="4139184"/>
            <a:ext cx="725424" cy="8656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74135" y="4166615"/>
            <a:ext cx="643127" cy="6659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592829" y="425119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14700" y="3221735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1464" y="3233927"/>
            <a:ext cx="725424" cy="8656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4135" y="3261359"/>
            <a:ext cx="643127" cy="6659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592829" y="334563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14700" y="2351532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1464" y="2363723"/>
            <a:ext cx="725424" cy="8656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4135" y="2391155"/>
            <a:ext cx="643127" cy="6659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592829" y="2475052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86227" y="915924"/>
            <a:ext cx="690372" cy="51572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33344" y="944117"/>
            <a:ext cx="571500" cy="50398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100" y="2595372"/>
            <a:ext cx="2491740" cy="1737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3108" y="3084576"/>
            <a:ext cx="2151888" cy="8656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060" y="2634995"/>
            <a:ext cx="2546604" cy="184226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04800" y="3213607"/>
            <a:ext cx="2070632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Bidang</a:t>
            </a:r>
            <a:r>
              <a:rPr sz="2000" spc="-5" dirty="0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Administrasi</a:t>
            </a:r>
            <a:r>
              <a:rPr sz="2000" spc="-5" dirty="0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Umum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21479" y="4966715"/>
            <a:ext cx="4514087" cy="909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5759" y="5157215"/>
            <a:ext cx="1309115" cy="59893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0915" y="5157214"/>
            <a:ext cx="4634484" cy="64160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80915" y="5249417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Rencana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Tindak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Lanjut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(RTL)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Administrasi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Umum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25367" y="5030723"/>
            <a:ext cx="762000" cy="7818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43655" y="5042915"/>
            <a:ext cx="725424" cy="8656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84803" y="5070347"/>
            <a:ext cx="643128" cy="6644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03752" y="515492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59" y="609853"/>
            <a:ext cx="1528318" cy="15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97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  <p:bldP spid="14" grpId="0" animBg="1"/>
      <p:bldP spid="20" grpId="0" animBg="1"/>
      <p:bldP spid="24" grpId="0" animBg="1"/>
      <p:bldP spid="28" grpId="0" animBg="1"/>
      <p:bldP spid="32" grpId="0" animBg="1"/>
      <p:bldP spid="39" grpId="0"/>
      <p:bldP spid="40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1391411"/>
            <a:ext cx="4514088" cy="908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65091" y="1580388"/>
            <a:ext cx="184251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0247" y="1431036"/>
            <a:ext cx="4645152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0246" y="1671904"/>
            <a:ext cx="464515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Melakukan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Mutu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Untuk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Persiapan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Kemahasiswaan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&amp; Alumni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10811" y="2282951"/>
            <a:ext cx="45140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5091" y="2471927"/>
            <a:ext cx="3433571" cy="5989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0247" y="2322576"/>
            <a:ext cx="4645152" cy="792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0247" y="2564638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Evaluasi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Kinerja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Kemahasiswaan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&amp; Alumni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10811" y="3159251"/>
            <a:ext cx="4514088" cy="908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5091" y="3211067"/>
            <a:ext cx="3875532" cy="8732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0247" y="3198876"/>
            <a:ext cx="4645152" cy="7909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70247" y="3303270"/>
            <a:ext cx="439547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Auditing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Kesiapan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Ketersediaan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Mutu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Kemahasiswaan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&amp; Alumni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10811" y="4062984"/>
            <a:ext cx="47045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5091" y="4116323"/>
            <a:ext cx="4448556" cy="8732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0247" y="4102608"/>
            <a:ext cx="4395215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270247" y="4208526"/>
            <a:ext cx="464515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 marR="238760">
              <a:lnSpc>
                <a:spcPct val="100000"/>
              </a:lnSpc>
              <a:spcBef>
                <a:spcPts val="100"/>
              </a:spcBef>
            </a:pP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Implementasi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Hasil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AIMA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Kemahasiswaan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&amp; Alumni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14700" y="1432560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31464" y="1444752"/>
            <a:ext cx="725424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135" y="1472183"/>
            <a:ext cx="643127" cy="6659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92829" y="155701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14700" y="4126991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31464" y="4139184"/>
            <a:ext cx="725424" cy="8656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74135" y="4166615"/>
            <a:ext cx="643127" cy="6659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592829" y="425119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14700" y="3221735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1464" y="3233927"/>
            <a:ext cx="725424" cy="8656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4135" y="3261359"/>
            <a:ext cx="643127" cy="6659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592829" y="334563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14700" y="2351532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1464" y="2363723"/>
            <a:ext cx="725424" cy="8656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4135" y="2391155"/>
            <a:ext cx="643127" cy="6659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592829" y="2475052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86227" y="915924"/>
            <a:ext cx="690372" cy="51572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33344" y="944117"/>
            <a:ext cx="571500" cy="50398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100" y="2595372"/>
            <a:ext cx="2491740" cy="1737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3108" y="3084576"/>
            <a:ext cx="2151888" cy="8656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060" y="2634995"/>
            <a:ext cx="2546604" cy="184226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04800" y="3213607"/>
            <a:ext cx="207063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Bidang</a:t>
            </a:r>
            <a:r>
              <a:rPr sz="2000" spc="-5" dirty="0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Kemahasiswaan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21479" y="4966715"/>
            <a:ext cx="4514087" cy="909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5759" y="5157215"/>
            <a:ext cx="1309115" cy="59893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0915" y="5157214"/>
            <a:ext cx="4634484" cy="64160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80915" y="5249417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Rencana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Tindak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Lanjut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(RTL)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Kemahasiswaan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&amp; Alumni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25367" y="5030723"/>
            <a:ext cx="762000" cy="7818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43655" y="5042915"/>
            <a:ext cx="725424" cy="8656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84803" y="5070347"/>
            <a:ext cx="643128" cy="6644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03752" y="515492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4" y="609853"/>
            <a:ext cx="1528318" cy="15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878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3" grpId="0"/>
      <p:bldP spid="16" grpId="0" animBg="1"/>
      <p:bldP spid="20" grpId="0" animBg="1"/>
      <p:bldP spid="25" grpId="0"/>
      <p:bldP spid="28" grpId="0" animBg="1"/>
      <p:bldP spid="32" grpId="0" animBg="1"/>
      <p:bldP spid="38" grpId="0" animBg="1"/>
      <p:bldP spid="40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0811" y="1391411"/>
            <a:ext cx="4514088" cy="908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65091" y="1580388"/>
            <a:ext cx="184251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0247" y="1431036"/>
            <a:ext cx="4645152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0246" y="1671904"/>
            <a:ext cx="4645153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Melakukan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Bentuk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Implementasi</a:t>
            </a:r>
            <a:r>
              <a:rPr sz="16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SPMI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10811" y="2282951"/>
            <a:ext cx="45140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5091" y="2471927"/>
            <a:ext cx="3433571" cy="5989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70247" y="2322576"/>
            <a:ext cx="4645152" cy="7924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70247" y="2564638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Menyiapkan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Kelembagaan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Dalam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Persiapan</a:t>
            </a:r>
            <a:r>
              <a:rPr sz="180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AIM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10811" y="3159251"/>
            <a:ext cx="4514088" cy="908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65091" y="3211067"/>
            <a:ext cx="3875532" cy="8732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0247" y="3198876"/>
            <a:ext cx="4645152" cy="7909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270247" y="3303270"/>
            <a:ext cx="43954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Penyempurnaan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Kelembagaan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600"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Sesuai</a:t>
            </a:r>
            <a:r>
              <a:rPr sz="1600"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SOTK</a:t>
            </a:r>
            <a:endParaRPr sz="16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10811" y="4062984"/>
            <a:ext cx="4704588" cy="9098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65091" y="4116323"/>
            <a:ext cx="4448556" cy="8732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70247" y="4102608"/>
            <a:ext cx="4395215" cy="7924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270247" y="4208526"/>
            <a:ext cx="464515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 marR="238760">
              <a:lnSpc>
                <a:spcPct val="100000"/>
              </a:lnSpc>
              <a:spcBef>
                <a:spcPts val="100"/>
              </a:spcBef>
            </a:pP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Implementasi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SOTK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Dalam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pc="-10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pc="-10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Kelembagaan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314700" y="1432560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31464" y="1444752"/>
            <a:ext cx="725424" cy="8656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374135" y="1472183"/>
            <a:ext cx="643127" cy="6659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92829" y="155701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14700" y="4126991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31464" y="4139184"/>
            <a:ext cx="725424" cy="8656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374135" y="4166615"/>
            <a:ext cx="643127" cy="6659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592829" y="425119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4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314700" y="3221735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1464" y="3233927"/>
            <a:ext cx="725424" cy="86563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74135" y="3261359"/>
            <a:ext cx="643127" cy="6659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592829" y="3345637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314700" y="2351532"/>
            <a:ext cx="762000" cy="7833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31464" y="2363723"/>
            <a:ext cx="725424" cy="8656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74135" y="2391155"/>
            <a:ext cx="643127" cy="6659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3592829" y="2475052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2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86227" y="915924"/>
            <a:ext cx="690372" cy="515721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33344" y="944117"/>
            <a:ext cx="571500" cy="503986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19100" y="2595372"/>
            <a:ext cx="2491740" cy="173735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3108" y="3084576"/>
            <a:ext cx="2151888" cy="86563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9060" y="2634995"/>
            <a:ext cx="2546604" cy="184226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04800" y="3213607"/>
            <a:ext cx="207063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Bidang</a:t>
            </a:r>
            <a:r>
              <a:rPr sz="2000" spc="-5" dirty="0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 err="1" smtClean="0">
                <a:solidFill>
                  <a:srgbClr val="FFFFFF"/>
                </a:solidFill>
                <a:latin typeface="Arial Rounded MT Bold"/>
                <a:cs typeface="Arial Rounded MT Bold"/>
              </a:rPr>
              <a:t>Kelembagaan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21479" y="4966715"/>
            <a:ext cx="4514087" cy="909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5759" y="5157215"/>
            <a:ext cx="1309115" cy="59893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80915" y="5157214"/>
            <a:ext cx="4634484" cy="64160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80915" y="5249417"/>
            <a:ext cx="43954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00"/>
              </a:spcBef>
            </a:pP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Rencana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Tindak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Lanjut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(RTL)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Bidang</a:t>
            </a:r>
            <a:r>
              <a:rPr sz="1800" spc="-1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1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Kelembagaan</a:t>
            </a:r>
            <a:endParaRPr sz="1800" dirty="0">
              <a:solidFill>
                <a:srgbClr val="FFFF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325367" y="5030723"/>
            <a:ext cx="762000" cy="7818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343655" y="5042915"/>
            <a:ext cx="725424" cy="86563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384803" y="5070347"/>
            <a:ext cx="643128" cy="664463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03752" y="5154929"/>
            <a:ext cx="205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66877"/>
            <a:ext cx="1528318" cy="15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31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  <p:bldP spid="17" grpId="0"/>
      <p:bldP spid="19" grpId="0" animBg="1"/>
      <p:bldP spid="24" grpId="0" animBg="1"/>
      <p:bldP spid="28" grpId="0" animBg="1"/>
      <p:bldP spid="32" grpId="0" animBg="1"/>
      <p:bldP spid="39" grpId="0"/>
      <p:bldP spid="43" grpId="0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9955" y="551687"/>
            <a:ext cx="4514088" cy="65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74235" y="614172"/>
            <a:ext cx="324459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9391" y="591312"/>
            <a:ext cx="4395216" cy="534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9391" y="696848"/>
            <a:ext cx="4395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Akses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Laman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Resmi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Website PJM </a:t>
            </a:r>
            <a:r>
              <a:rPr sz="1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(htpp://pjm.uniramalang.ac.id)</a:t>
            </a:r>
            <a:endParaRPr sz="1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64052" y="577595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73196" y="577595"/>
            <a:ext cx="553212" cy="6522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23488" y="617219"/>
            <a:ext cx="452627" cy="4602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72585" y="665226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86227" y="944880"/>
            <a:ext cx="690372" cy="51572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45664" y="984503"/>
            <a:ext cx="571500" cy="50398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100" y="2625851"/>
            <a:ext cx="2491740" cy="17358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059" y="3113532"/>
            <a:ext cx="2250948" cy="8656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4800" y="2665475"/>
            <a:ext cx="2546604" cy="188218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41070" y="3242817"/>
            <a:ext cx="1637664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2400" spc="-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2400" spc="-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Pelaporan</a:t>
            </a:r>
            <a:r>
              <a:rPr sz="2400" spc="-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PJM</a:t>
            </a:r>
            <a:endParaRPr sz="2400" dirty="0">
              <a:latin typeface="Arial Rounded MT Bold"/>
              <a:cs typeface="Arial Rounded MT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19955" y="1193291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74235" y="1255775"/>
            <a:ext cx="4265675" cy="59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79391" y="1232916"/>
            <a:ext cx="4395216" cy="5334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79391" y="1338198"/>
            <a:ext cx="4395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lang="id-ID" sz="1400" b="1" spc="-5" dirty="0" smtClean="0">
                <a:solidFill>
                  <a:srgbClr val="FFFF00"/>
                </a:solidFill>
                <a:cs typeface="Calibri"/>
              </a:rPr>
              <a:t>Pilih Menu Page Dokumen Mutu</a:t>
            </a:r>
            <a:br>
              <a:rPr lang="id-ID" sz="1400" b="1" spc="-5" dirty="0" smtClean="0">
                <a:solidFill>
                  <a:srgbClr val="FFFF00"/>
                </a:solidFill>
                <a:cs typeface="Calibri"/>
              </a:rPr>
            </a:br>
            <a:r>
              <a:rPr lang="en-US" sz="1400" b="1" spc="-5" dirty="0" smtClean="0">
                <a:solidFill>
                  <a:srgbClr val="FF0000"/>
                </a:solidFill>
                <a:cs typeface="Calibri"/>
              </a:rPr>
              <a:t>(&lt;&lt;</a:t>
            </a:r>
            <a:r>
              <a:rPr lang="en-US" sz="1400" b="1" spc="-5" dirty="0" err="1">
                <a:solidFill>
                  <a:srgbClr val="FF0000"/>
                </a:solidFill>
                <a:cs typeface="Calibri"/>
              </a:rPr>
              <a:t>Dokumen</a:t>
            </a:r>
            <a:r>
              <a:rPr lang="en-US" sz="1400" b="1" spc="-5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1400" b="1" spc="-5" dirty="0" err="1">
                <a:solidFill>
                  <a:srgbClr val="FF0000"/>
                </a:solidFill>
                <a:cs typeface="Calibri"/>
              </a:rPr>
              <a:t>Mutu</a:t>
            </a:r>
            <a:r>
              <a:rPr lang="en-US" sz="1400" b="1" spc="-5" dirty="0">
                <a:solidFill>
                  <a:srgbClr val="FF0000"/>
                </a:solidFill>
                <a:cs typeface="Calibri"/>
              </a:rPr>
              <a:t>&gt;&gt;Lap </a:t>
            </a:r>
            <a:r>
              <a:rPr lang="en-US" sz="1400" b="1" spc="-5" dirty="0" smtClean="0">
                <a:solidFill>
                  <a:srgbClr val="FF0000"/>
                </a:solidFill>
                <a:cs typeface="Calibri"/>
              </a:rPr>
              <a:t>PJM</a:t>
            </a:r>
            <a:r>
              <a:rPr lang="id-ID" sz="1400" b="1" spc="-5" dirty="0" smtClean="0">
                <a:solidFill>
                  <a:srgbClr val="FF0000"/>
                </a:solidFill>
                <a:cs typeface="Calibri"/>
              </a:rPr>
              <a:t>)</a:t>
            </a:r>
            <a:endParaRPr lang="en-US" sz="14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464052" y="1217675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3196" y="1219200"/>
            <a:ext cx="553212" cy="6522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3488" y="1257300"/>
            <a:ext cx="452627" cy="4602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672585" y="1306449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219955" y="1828800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74235" y="1889760"/>
            <a:ext cx="1459991" cy="5989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79391" y="1868423"/>
            <a:ext cx="4395216" cy="5334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279391" y="1973326"/>
            <a:ext cx="439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Upload File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Melalui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Laman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Page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Tersebut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64052" y="1853183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73196" y="1854707"/>
            <a:ext cx="553212" cy="6522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23488" y="1892807"/>
            <a:ext cx="452627" cy="46024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672585" y="1941702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219955" y="2464307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74235" y="2525267"/>
            <a:ext cx="2522219" cy="598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79391" y="2503932"/>
            <a:ext cx="4395216" cy="5334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279391" y="2609215"/>
            <a:ext cx="439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PJM 2020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464052" y="2488692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473196" y="2490216"/>
            <a:ext cx="553212" cy="6522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23488" y="2528316"/>
            <a:ext cx="452627" cy="4602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672585" y="2577464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19955" y="3089148"/>
            <a:ext cx="4514088" cy="6507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4235" y="3151632"/>
            <a:ext cx="3541775" cy="5989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79391" y="3128772"/>
            <a:ext cx="4395216" cy="5334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79391" y="3233750"/>
            <a:ext cx="4395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PJM 2019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464052" y="3113532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73196" y="3115055"/>
            <a:ext cx="553212" cy="65227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523488" y="3153155"/>
            <a:ext cx="452627" cy="46024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72585" y="3202686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279391" y="3753611"/>
            <a:ext cx="4395216" cy="5334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279391" y="3753611"/>
            <a:ext cx="4395470" cy="396262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0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PJM 2018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464052" y="3738371"/>
            <a:ext cx="571500" cy="5775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73196" y="3739896"/>
            <a:ext cx="553212" cy="652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3488" y="3777996"/>
            <a:ext cx="452627" cy="46024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672585" y="3827221"/>
            <a:ext cx="154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279391" y="4389120"/>
            <a:ext cx="4395216" cy="5334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279391" y="4389120"/>
            <a:ext cx="4395470" cy="366126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5"/>
              </a:spcBef>
            </a:pPr>
            <a:r>
              <a:rPr sz="1600" b="1" spc="-10" dirty="0" err="1" smtClean="0">
                <a:solidFill>
                  <a:srgbClr val="C00000"/>
                </a:solidFill>
                <a:latin typeface="Calibri"/>
                <a:cs typeface="Calibri"/>
              </a:rPr>
              <a:t>Laporan</a:t>
            </a:r>
            <a:r>
              <a:rPr sz="16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GJM (Isi </a:t>
            </a:r>
            <a:r>
              <a:rPr sz="1600" b="1" spc="-10" dirty="0" err="1" smtClean="0">
                <a:solidFill>
                  <a:srgbClr val="C00000"/>
                </a:solidFill>
                <a:latin typeface="Calibri"/>
                <a:cs typeface="Calibri"/>
              </a:rPr>
              <a:t>Identitas</a:t>
            </a:r>
            <a:r>
              <a:rPr sz="16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Di Link Google Form)</a:t>
            </a:r>
            <a:endParaRPr sz="16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523488" y="4413503"/>
            <a:ext cx="452627" cy="4602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23488" y="4413503"/>
            <a:ext cx="452755" cy="460375"/>
          </a:xfrm>
          <a:custGeom>
            <a:avLst/>
            <a:gdLst/>
            <a:ahLst/>
            <a:cxnLst/>
            <a:rect l="l" t="t" r="r" b="b"/>
            <a:pathLst>
              <a:path w="452754" h="460375">
                <a:moveTo>
                  <a:pt x="0" y="230124"/>
                </a:moveTo>
                <a:lnTo>
                  <a:pt x="4598" y="183736"/>
                </a:lnTo>
                <a:lnTo>
                  <a:pt x="17787" y="140535"/>
                </a:lnTo>
                <a:lnTo>
                  <a:pt x="38656" y="101444"/>
                </a:lnTo>
                <a:lnTo>
                  <a:pt x="66294" y="67389"/>
                </a:lnTo>
                <a:lnTo>
                  <a:pt x="99789" y="39292"/>
                </a:lnTo>
                <a:lnTo>
                  <a:pt x="138231" y="18079"/>
                </a:lnTo>
                <a:lnTo>
                  <a:pt x="180710" y="4673"/>
                </a:lnTo>
                <a:lnTo>
                  <a:pt x="226313" y="0"/>
                </a:lnTo>
                <a:lnTo>
                  <a:pt x="271917" y="4673"/>
                </a:lnTo>
                <a:lnTo>
                  <a:pt x="314396" y="18079"/>
                </a:lnTo>
                <a:lnTo>
                  <a:pt x="352838" y="39292"/>
                </a:lnTo>
                <a:lnTo>
                  <a:pt x="386333" y="67389"/>
                </a:lnTo>
                <a:lnTo>
                  <a:pt x="413971" y="101444"/>
                </a:lnTo>
                <a:lnTo>
                  <a:pt x="434840" y="140535"/>
                </a:lnTo>
                <a:lnTo>
                  <a:pt x="448029" y="183736"/>
                </a:lnTo>
                <a:lnTo>
                  <a:pt x="452627" y="230124"/>
                </a:lnTo>
                <a:lnTo>
                  <a:pt x="448029" y="276511"/>
                </a:lnTo>
                <a:lnTo>
                  <a:pt x="434840" y="319712"/>
                </a:lnTo>
                <a:lnTo>
                  <a:pt x="413971" y="358803"/>
                </a:lnTo>
                <a:lnTo>
                  <a:pt x="386333" y="392858"/>
                </a:lnTo>
                <a:lnTo>
                  <a:pt x="352838" y="420955"/>
                </a:lnTo>
                <a:lnTo>
                  <a:pt x="314396" y="442168"/>
                </a:lnTo>
                <a:lnTo>
                  <a:pt x="271917" y="455574"/>
                </a:lnTo>
                <a:lnTo>
                  <a:pt x="226313" y="460248"/>
                </a:lnTo>
                <a:lnTo>
                  <a:pt x="180710" y="455574"/>
                </a:lnTo>
                <a:lnTo>
                  <a:pt x="138231" y="442168"/>
                </a:lnTo>
                <a:lnTo>
                  <a:pt x="99789" y="420955"/>
                </a:lnTo>
                <a:lnTo>
                  <a:pt x="66294" y="392858"/>
                </a:lnTo>
                <a:lnTo>
                  <a:pt x="38656" y="358803"/>
                </a:lnTo>
                <a:lnTo>
                  <a:pt x="17787" y="319712"/>
                </a:lnTo>
                <a:lnTo>
                  <a:pt x="4598" y="276511"/>
                </a:lnTo>
                <a:lnTo>
                  <a:pt x="0" y="230124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3672585" y="4463288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279391" y="5035296"/>
            <a:ext cx="4395216" cy="53339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79391" y="5035296"/>
            <a:ext cx="4395470" cy="396904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5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UJM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23488" y="5059679"/>
            <a:ext cx="452627" cy="4602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523488" y="5059679"/>
            <a:ext cx="452755" cy="460375"/>
          </a:xfrm>
          <a:custGeom>
            <a:avLst/>
            <a:gdLst/>
            <a:ahLst/>
            <a:cxnLst/>
            <a:rect l="l" t="t" r="r" b="b"/>
            <a:pathLst>
              <a:path w="452754" h="460375">
                <a:moveTo>
                  <a:pt x="0" y="230124"/>
                </a:moveTo>
                <a:lnTo>
                  <a:pt x="4598" y="183736"/>
                </a:lnTo>
                <a:lnTo>
                  <a:pt x="17787" y="140535"/>
                </a:lnTo>
                <a:lnTo>
                  <a:pt x="38656" y="101444"/>
                </a:lnTo>
                <a:lnTo>
                  <a:pt x="66294" y="67389"/>
                </a:lnTo>
                <a:lnTo>
                  <a:pt x="99789" y="39292"/>
                </a:lnTo>
                <a:lnTo>
                  <a:pt x="138231" y="18079"/>
                </a:lnTo>
                <a:lnTo>
                  <a:pt x="180710" y="4673"/>
                </a:lnTo>
                <a:lnTo>
                  <a:pt x="226313" y="0"/>
                </a:lnTo>
                <a:lnTo>
                  <a:pt x="271917" y="4673"/>
                </a:lnTo>
                <a:lnTo>
                  <a:pt x="314396" y="18079"/>
                </a:lnTo>
                <a:lnTo>
                  <a:pt x="352838" y="39292"/>
                </a:lnTo>
                <a:lnTo>
                  <a:pt x="386333" y="67389"/>
                </a:lnTo>
                <a:lnTo>
                  <a:pt x="413971" y="101444"/>
                </a:lnTo>
                <a:lnTo>
                  <a:pt x="434840" y="140535"/>
                </a:lnTo>
                <a:lnTo>
                  <a:pt x="448029" y="183736"/>
                </a:lnTo>
                <a:lnTo>
                  <a:pt x="452627" y="230124"/>
                </a:lnTo>
                <a:lnTo>
                  <a:pt x="448029" y="276511"/>
                </a:lnTo>
                <a:lnTo>
                  <a:pt x="434840" y="319712"/>
                </a:lnTo>
                <a:lnTo>
                  <a:pt x="413971" y="358803"/>
                </a:lnTo>
                <a:lnTo>
                  <a:pt x="386333" y="392858"/>
                </a:lnTo>
                <a:lnTo>
                  <a:pt x="352838" y="420955"/>
                </a:lnTo>
                <a:lnTo>
                  <a:pt x="314396" y="442168"/>
                </a:lnTo>
                <a:lnTo>
                  <a:pt x="271917" y="455574"/>
                </a:lnTo>
                <a:lnTo>
                  <a:pt x="226313" y="460248"/>
                </a:lnTo>
                <a:lnTo>
                  <a:pt x="180710" y="455574"/>
                </a:lnTo>
                <a:lnTo>
                  <a:pt x="138231" y="442168"/>
                </a:lnTo>
                <a:lnTo>
                  <a:pt x="99789" y="420955"/>
                </a:lnTo>
                <a:lnTo>
                  <a:pt x="66294" y="392858"/>
                </a:lnTo>
                <a:lnTo>
                  <a:pt x="38656" y="358803"/>
                </a:lnTo>
                <a:lnTo>
                  <a:pt x="17787" y="319712"/>
                </a:lnTo>
                <a:lnTo>
                  <a:pt x="4598" y="276511"/>
                </a:lnTo>
                <a:lnTo>
                  <a:pt x="0" y="230124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3672585" y="5109717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219955" y="5658611"/>
            <a:ext cx="4514088" cy="6507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74235" y="5719571"/>
            <a:ext cx="3285744" cy="59893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279391" y="5698235"/>
            <a:ext cx="4395216" cy="53339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279391" y="5804103"/>
            <a:ext cx="439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Dokumen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SPMI &amp; AIMA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464052" y="5682996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473196" y="5684520"/>
            <a:ext cx="553212" cy="65227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523488" y="5722620"/>
            <a:ext cx="452627" cy="46024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672585" y="5772403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2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19" y="665542"/>
            <a:ext cx="1528318" cy="15283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7" grpId="0" animBg="1"/>
      <p:bldP spid="19" grpId="0"/>
      <p:bldP spid="23" grpId="0"/>
      <p:bldP spid="26" grpId="0" animBg="1"/>
      <p:bldP spid="31" grpId="0"/>
      <p:bldP spid="34" grpId="0" animBg="1"/>
      <p:bldP spid="37" grpId="0" animBg="1"/>
      <p:bldP spid="43" grpId="0"/>
      <p:bldP spid="45" grpId="0" animBg="1"/>
      <p:bldP spid="49" grpId="0" animBg="1"/>
      <p:bldP spid="52" grpId="0" animBg="1"/>
      <p:bldP spid="55" grpId="0" animBg="1"/>
      <p:bldP spid="57" grpId="0" animBg="1"/>
      <p:bldP spid="60" grpId="0" animBg="1"/>
      <p:bldP spid="63" grpId="0"/>
      <p:bldP spid="67" grpId="0"/>
      <p:bldP spid="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19955" y="551687"/>
            <a:ext cx="4514088" cy="652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74235" y="614172"/>
            <a:ext cx="3244595" cy="5989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79391" y="591312"/>
            <a:ext cx="4395216" cy="534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79391" y="696848"/>
            <a:ext cx="4395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Akses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Laman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Resmi</a:t>
            </a:r>
            <a:r>
              <a:rPr sz="1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Website PJM </a:t>
            </a:r>
            <a:r>
              <a:rPr sz="1400" b="1" spc="-5" dirty="0" smtClean="0">
                <a:solidFill>
                  <a:srgbClr val="FF0000"/>
                </a:solidFill>
                <a:latin typeface="Calibri"/>
                <a:cs typeface="Calibri"/>
              </a:rPr>
              <a:t>(htpp://pjm.uniramalang.ac.id)</a:t>
            </a:r>
            <a:endParaRPr sz="1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64052" y="577595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73196" y="577595"/>
            <a:ext cx="553212" cy="6522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23488" y="617219"/>
            <a:ext cx="452627" cy="46024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672585" y="665226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586227" y="944880"/>
            <a:ext cx="690372" cy="51572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45664" y="984503"/>
            <a:ext cx="571500" cy="50398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100" y="2625851"/>
            <a:ext cx="2491740" cy="17358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059" y="3113532"/>
            <a:ext cx="2250948" cy="8656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4800" y="2665475"/>
            <a:ext cx="2546604" cy="188218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41070" y="3242817"/>
            <a:ext cx="1637664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spc="-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Dokumen</a:t>
            </a:r>
            <a:r>
              <a:rPr sz="2400" spc="-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2400" spc="-5" dirty="0" err="1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Penunjang</a:t>
            </a:r>
            <a:r>
              <a:rPr sz="2400" spc="-5" dirty="0" smtClean="0">
                <a:solidFill>
                  <a:srgbClr val="FFFF00"/>
                </a:solidFill>
                <a:latin typeface="Arial Rounded MT Bold"/>
                <a:cs typeface="Arial Rounded MT Bold"/>
              </a:rPr>
              <a:t> PJM</a:t>
            </a:r>
            <a:endParaRPr sz="2400" dirty="0">
              <a:latin typeface="Arial Rounded MT Bold"/>
              <a:cs typeface="Arial Rounded MT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19955" y="1193291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74235" y="1255775"/>
            <a:ext cx="4265675" cy="5989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79391" y="1232916"/>
            <a:ext cx="4395216" cy="5334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79391" y="1338198"/>
            <a:ext cx="4395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lang="id-ID" sz="1400" b="1" spc="-5" dirty="0" smtClean="0">
                <a:solidFill>
                  <a:srgbClr val="FFFF00"/>
                </a:solidFill>
                <a:cs typeface="Calibri"/>
              </a:rPr>
              <a:t>Pilih Menu Page Dokumen Mutu</a:t>
            </a:r>
            <a:br>
              <a:rPr lang="id-ID" sz="1400" b="1" spc="-5" dirty="0" smtClean="0">
                <a:solidFill>
                  <a:srgbClr val="FFFF00"/>
                </a:solidFill>
                <a:cs typeface="Calibri"/>
              </a:rPr>
            </a:br>
            <a:r>
              <a:rPr lang="en-US" sz="1400" b="1" spc="-5" dirty="0" smtClean="0">
                <a:solidFill>
                  <a:srgbClr val="FF0000"/>
                </a:solidFill>
                <a:cs typeface="Calibri"/>
              </a:rPr>
              <a:t>(&lt;&lt;</a:t>
            </a:r>
            <a:r>
              <a:rPr lang="en-US" sz="1400" b="1" spc="-5" dirty="0" err="1">
                <a:solidFill>
                  <a:srgbClr val="FF0000"/>
                </a:solidFill>
                <a:cs typeface="Calibri"/>
              </a:rPr>
              <a:t>Dokumen</a:t>
            </a:r>
            <a:r>
              <a:rPr lang="en-US" sz="1400" b="1" spc="-5" dirty="0">
                <a:solidFill>
                  <a:srgbClr val="FF0000"/>
                </a:solidFill>
                <a:cs typeface="Calibri"/>
              </a:rPr>
              <a:t> </a:t>
            </a:r>
            <a:r>
              <a:rPr lang="en-US" sz="1400" b="1" spc="-5" dirty="0" err="1">
                <a:solidFill>
                  <a:srgbClr val="FF0000"/>
                </a:solidFill>
                <a:cs typeface="Calibri"/>
              </a:rPr>
              <a:t>Mutu</a:t>
            </a:r>
            <a:r>
              <a:rPr lang="en-US" sz="1400" b="1" spc="-5" dirty="0">
                <a:solidFill>
                  <a:srgbClr val="FF0000"/>
                </a:solidFill>
                <a:cs typeface="Calibri"/>
              </a:rPr>
              <a:t>&gt;&gt;Lap </a:t>
            </a:r>
            <a:r>
              <a:rPr lang="en-US" sz="1400" b="1" spc="-5" dirty="0" smtClean="0">
                <a:solidFill>
                  <a:srgbClr val="FF0000"/>
                </a:solidFill>
                <a:cs typeface="Calibri"/>
              </a:rPr>
              <a:t>PJM</a:t>
            </a:r>
            <a:r>
              <a:rPr lang="id-ID" sz="1400" b="1" spc="-5" dirty="0" smtClean="0">
                <a:solidFill>
                  <a:srgbClr val="FF0000"/>
                </a:solidFill>
                <a:cs typeface="Calibri"/>
              </a:rPr>
              <a:t>)</a:t>
            </a:r>
            <a:endParaRPr lang="en-US" sz="1400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464052" y="1217675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73196" y="1219200"/>
            <a:ext cx="553212" cy="6522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3488" y="1257300"/>
            <a:ext cx="452627" cy="46024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672585" y="1306449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219955" y="1828800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174235" y="1889760"/>
            <a:ext cx="1459991" cy="59893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279391" y="1868423"/>
            <a:ext cx="4395216" cy="5334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279391" y="1973326"/>
            <a:ext cx="439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Upload File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Melalui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Laman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Page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Tersebut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64052" y="1853183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73196" y="1854707"/>
            <a:ext cx="553212" cy="6522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23488" y="1892807"/>
            <a:ext cx="452627" cy="46024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672585" y="1941702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219955" y="2464307"/>
            <a:ext cx="4514088" cy="6507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174235" y="2525267"/>
            <a:ext cx="2522219" cy="59893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79391" y="2503932"/>
            <a:ext cx="4395216" cy="5334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279391" y="2609215"/>
            <a:ext cx="4395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5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5" dirty="0" smtClean="0">
                <a:solidFill>
                  <a:srgbClr val="FFFF00"/>
                </a:solidFill>
                <a:latin typeface="Calibri"/>
                <a:cs typeface="Calibri"/>
              </a:rPr>
              <a:t> PJM 2020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464052" y="2488692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473196" y="2490216"/>
            <a:ext cx="553212" cy="65227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23488" y="2528316"/>
            <a:ext cx="452627" cy="4602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672585" y="2577464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19955" y="3089148"/>
            <a:ext cx="4514088" cy="6507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174235" y="3151632"/>
            <a:ext cx="3541775" cy="59893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79391" y="3128772"/>
            <a:ext cx="4395216" cy="53340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279391" y="3233750"/>
            <a:ext cx="43954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PJM 2019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464052" y="3113532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73196" y="3115055"/>
            <a:ext cx="553212" cy="65227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523488" y="3153155"/>
            <a:ext cx="452627" cy="460248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672585" y="3202686"/>
            <a:ext cx="154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279391" y="3753611"/>
            <a:ext cx="4395216" cy="53340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279391" y="3753611"/>
            <a:ext cx="4395470" cy="396262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0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Laporan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Tahunan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PJM 2018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464052" y="3738371"/>
            <a:ext cx="571500" cy="5775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73196" y="3739896"/>
            <a:ext cx="553212" cy="652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523488" y="3777996"/>
            <a:ext cx="452627" cy="46024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672585" y="3827221"/>
            <a:ext cx="154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279391" y="4389120"/>
            <a:ext cx="4395216" cy="533400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4279391" y="4389120"/>
            <a:ext cx="4395470" cy="366126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5"/>
              </a:spcBef>
            </a:pPr>
            <a:r>
              <a:rPr sz="1600" b="1" spc="-10" dirty="0" err="1" smtClean="0">
                <a:solidFill>
                  <a:srgbClr val="C00000"/>
                </a:solidFill>
                <a:latin typeface="Calibri"/>
                <a:cs typeface="Calibri"/>
              </a:rPr>
              <a:t>Laporan</a:t>
            </a:r>
            <a:r>
              <a:rPr sz="16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Program </a:t>
            </a:r>
            <a:r>
              <a:rPr sz="1600" b="1" spc="-10" dirty="0" err="1" smtClean="0">
                <a:solidFill>
                  <a:srgbClr val="C00000"/>
                </a:solidFill>
                <a:latin typeface="Calibri"/>
                <a:cs typeface="Calibri"/>
              </a:rPr>
              <a:t>Kerja</a:t>
            </a:r>
            <a:r>
              <a:rPr sz="1600" b="1" spc="-10" dirty="0" smtClean="0">
                <a:solidFill>
                  <a:srgbClr val="C00000"/>
                </a:solidFill>
                <a:latin typeface="Calibri"/>
                <a:cs typeface="Calibri"/>
              </a:rPr>
              <a:t> PJM</a:t>
            </a:r>
            <a:endParaRPr sz="16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523488" y="4413503"/>
            <a:ext cx="452627" cy="46024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523488" y="4413503"/>
            <a:ext cx="452755" cy="460375"/>
          </a:xfrm>
          <a:custGeom>
            <a:avLst/>
            <a:gdLst/>
            <a:ahLst/>
            <a:cxnLst/>
            <a:rect l="l" t="t" r="r" b="b"/>
            <a:pathLst>
              <a:path w="452754" h="460375">
                <a:moveTo>
                  <a:pt x="0" y="230124"/>
                </a:moveTo>
                <a:lnTo>
                  <a:pt x="4598" y="183736"/>
                </a:lnTo>
                <a:lnTo>
                  <a:pt x="17787" y="140535"/>
                </a:lnTo>
                <a:lnTo>
                  <a:pt x="38656" y="101444"/>
                </a:lnTo>
                <a:lnTo>
                  <a:pt x="66294" y="67389"/>
                </a:lnTo>
                <a:lnTo>
                  <a:pt x="99789" y="39292"/>
                </a:lnTo>
                <a:lnTo>
                  <a:pt x="138231" y="18079"/>
                </a:lnTo>
                <a:lnTo>
                  <a:pt x="180710" y="4673"/>
                </a:lnTo>
                <a:lnTo>
                  <a:pt x="226313" y="0"/>
                </a:lnTo>
                <a:lnTo>
                  <a:pt x="271917" y="4673"/>
                </a:lnTo>
                <a:lnTo>
                  <a:pt x="314396" y="18079"/>
                </a:lnTo>
                <a:lnTo>
                  <a:pt x="352838" y="39292"/>
                </a:lnTo>
                <a:lnTo>
                  <a:pt x="386333" y="67389"/>
                </a:lnTo>
                <a:lnTo>
                  <a:pt x="413971" y="101444"/>
                </a:lnTo>
                <a:lnTo>
                  <a:pt x="434840" y="140535"/>
                </a:lnTo>
                <a:lnTo>
                  <a:pt x="448029" y="183736"/>
                </a:lnTo>
                <a:lnTo>
                  <a:pt x="452627" y="230124"/>
                </a:lnTo>
                <a:lnTo>
                  <a:pt x="448029" y="276511"/>
                </a:lnTo>
                <a:lnTo>
                  <a:pt x="434840" y="319712"/>
                </a:lnTo>
                <a:lnTo>
                  <a:pt x="413971" y="358803"/>
                </a:lnTo>
                <a:lnTo>
                  <a:pt x="386333" y="392858"/>
                </a:lnTo>
                <a:lnTo>
                  <a:pt x="352838" y="420955"/>
                </a:lnTo>
                <a:lnTo>
                  <a:pt x="314396" y="442168"/>
                </a:lnTo>
                <a:lnTo>
                  <a:pt x="271917" y="455574"/>
                </a:lnTo>
                <a:lnTo>
                  <a:pt x="226313" y="460248"/>
                </a:lnTo>
                <a:lnTo>
                  <a:pt x="180710" y="455574"/>
                </a:lnTo>
                <a:lnTo>
                  <a:pt x="138231" y="442168"/>
                </a:lnTo>
                <a:lnTo>
                  <a:pt x="99789" y="420955"/>
                </a:lnTo>
                <a:lnTo>
                  <a:pt x="66294" y="392858"/>
                </a:lnTo>
                <a:lnTo>
                  <a:pt x="38656" y="358803"/>
                </a:lnTo>
                <a:lnTo>
                  <a:pt x="17787" y="319712"/>
                </a:lnTo>
                <a:lnTo>
                  <a:pt x="4598" y="276511"/>
                </a:lnTo>
                <a:lnTo>
                  <a:pt x="0" y="230124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3672585" y="4463288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279391" y="5035296"/>
            <a:ext cx="4395216" cy="53339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4279391" y="5035296"/>
            <a:ext cx="4395470" cy="396904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935"/>
              </a:spcBef>
            </a:pP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Elemen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Penjaminan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8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Mutu</a:t>
            </a:r>
            <a:r>
              <a:rPr sz="18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(SPMI &amp; SPME)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23488" y="5059679"/>
            <a:ext cx="452627" cy="460247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523488" y="5059679"/>
            <a:ext cx="452755" cy="460375"/>
          </a:xfrm>
          <a:custGeom>
            <a:avLst/>
            <a:gdLst/>
            <a:ahLst/>
            <a:cxnLst/>
            <a:rect l="l" t="t" r="r" b="b"/>
            <a:pathLst>
              <a:path w="452754" h="460375">
                <a:moveTo>
                  <a:pt x="0" y="230124"/>
                </a:moveTo>
                <a:lnTo>
                  <a:pt x="4598" y="183736"/>
                </a:lnTo>
                <a:lnTo>
                  <a:pt x="17787" y="140535"/>
                </a:lnTo>
                <a:lnTo>
                  <a:pt x="38656" y="101444"/>
                </a:lnTo>
                <a:lnTo>
                  <a:pt x="66294" y="67389"/>
                </a:lnTo>
                <a:lnTo>
                  <a:pt x="99789" y="39292"/>
                </a:lnTo>
                <a:lnTo>
                  <a:pt x="138231" y="18079"/>
                </a:lnTo>
                <a:lnTo>
                  <a:pt x="180710" y="4673"/>
                </a:lnTo>
                <a:lnTo>
                  <a:pt x="226313" y="0"/>
                </a:lnTo>
                <a:lnTo>
                  <a:pt x="271917" y="4673"/>
                </a:lnTo>
                <a:lnTo>
                  <a:pt x="314396" y="18079"/>
                </a:lnTo>
                <a:lnTo>
                  <a:pt x="352838" y="39292"/>
                </a:lnTo>
                <a:lnTo>
                  <a:pt x="386333" y="67389"/>
                </a:lnTo>
                <a:lnTo>
                  <a:pt x="413971" y="101444"/>
                </a:lnTo>
                <a:lnTo>
                  <a:pt x="434840" y="140535"/>
                </a:lnTo>
                <a:lnTo>
                  <a:pt x="448029" y="183736"/>
                </a:lnTo>
                <a:lnTo>
                  <a:pt x="452627" y="230124"/>
                </a:lnTo>
                <a:lnTo>
                  <a:pt x="448029" y="276511"/>
                </a:lnTo>
                <a:lnTo>
                  <a:pt x="434840" y="319712"/>
                </a:lnTo>
                <a:lnTo>
                  <a:pt x="413971" y="358803"/>
                </a:lnTo>
                <a:lnTo>
                  <a:pt x="386333" y="392858"/>
                </a:lnTo>
                <a:lnTo>
                  <a:pt x="352838" y="420955"/>
                </a:lnTo>
                <a:lnTo>
                  <a:pt x="314396" y="442168"/>
                </a:lnTo>
                <a:lnTo>
                  <a:pt x="271917" y="455574"/>
                </a:lnTo>
                <a:lnTo>
                  <a:pt x="226313" y="460248"/>
                </a:lnTo>
                <a:lnTo>
                  <a:pt x="180710" y="455574"/>
                </a:lnTo>
                <a:lnTo>
                  <a:pt x="138231" y="442168"/>
                </a:lnTo>
                <a:lnTo>
                  <a:pt x="99789" y="420955"/>
                </a:lnTo>
                <a:lnTo>
                  <a:pt x="66294" y="392858"/>
                </a:lnTo>
                <a:lnTo>
                  <a:pt x="38656" y="358803"/>
                </a:lnTo>
                <a:lnTo>
                  <a:pt x="17787" y="319712"/>
                </a:lnTo>
                <a:lnTo>
                  <a:pt x="4598" y="276511"/>
                </a:lnTo>
                <a:lnTo>
                  <a:pt x="0" y="230124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3672585" y="5109717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219955" y="5658611"/>
            <a:ext cx="4514088" cy="65074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174235" y="5719571"/>
            <a:ext cx="3285744" cy="598931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279391" y="5698235"/>
            <a:ext cx="4395216" cy="53339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4279391" y="5804103"/>
            <a:ext cx="439547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100"/>
              </a:spcBef>
            </a:pPr>
            <a:r>
              <a:rPr sz="16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Roadmap </a:t>
            </a:r>
            <a:r>
              <a:rPr sz="16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Akreditasi</a:t>
            </a:r>
            <a:r>
              <a:rPr sz="16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(</a:t>
            </a:r>
            <a:r>
              <a:rPr sz="16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Nasional</a:t>
            </a:r>
            <a:r>
              <a:rPr sz="16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 &amp; </a:t>
            </a:r>
            <a:r>
              <a:rPr sz="1600" b="1" spc="-10" dirty="0" err="1" smtClean="0">
                <a:solidFill>
                  <a:srgbClr val="FFFF00"/>
                </a:solidFill>
                <a:latin typeface="Calibri"/>
                <a:cs typeface="Calibri"/>
              </a:rPr>
              <a:t>Internasional</a:t>
            </a:r>
            <a:r>
              <a:rPr sz="1600" b="1" spc="-10" dirty="0" smtClean="0">
                <a:solidFill>
                  <a:srgbClr val="FFFF00"/>
                </a:solidFill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464052" y="5682996"/>
            <a:ext cx="571500" cy="5775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473196" y="5684520"/>
            <a:ext cx="553212" cy="65227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523488" y="5722620"/>
            <a:ext cx="452627" cy="46024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3672585" y="5772403"/>
            <a:ext cx="154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72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912930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19" y="665542"/>
            <a:ext cx="1528318" cy="152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58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0"/>
    </mc:Choice>
    <mc:Fallback>
      <p:transition spd="slow" advClick="0" advTm="3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7" grpId="0" animBg="1"/>
      <p:bldP spid="19" grpId="0"/>
      <p:bldP spid="23" grpId="0"/>
      <p:bldP spid="26" grpId="0" animBg="1"/>
      <p:bldP spid="31" grpId="0"/>
      <p:bldP spid="34" grpId="0" animBg="1"/>
      <p:bldP spid="37" grpId="0" animBg="1"/>
      <p:bldP spid="43" grpId="0"/>
      <p:bldP spid="45" grpId="0" animBg="1"/>
      <p:bldP spid="49" grpId="0" animBg="1"/>
      <p:bldP spid="52" grpId="0" animBg="1"/>
      <p:bldP spid="55" grpId="0" animBg="1"/>
      <p:bldP spid="57" grpId="0" animBg="1"/>
      <p:bldP spid="60" grpId="0" animBg="1"/>
      <p:bldP spid="63" grpId="0"/>
      <p:bldP spid="67" grpId="0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7379" y="1282191"/>
            <a:ext cx="5419344" cy="543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97379" y="1280160"/>
            <a:ext cx="5419725" cy="5438140"/>
          </a:xfrm>
          <a:custGeom>
            <a:avLst/>
            <a:gdLst/>
            <a:ahLst/>
            <a:cxnLst/>
            <a:rect l="l" t="t" r="r" b="b"/>
            <a:pathLst>
              <a:path w="5419725" h="5438140">
                <a:moveTo>
                  <a:pt x="0" y="2718816"/>
                </a:moveTo>
                <a:lnTo>
                  <a:pt x="419" y="2670479"/>
                </a:lnTo>
                <a:lnTo>
                  <a:pt x="1673" y="2622347"/>
                </a:lnTo>
                <a:lnTo>
                  <a:pt x="3755" y="2574426"/>
                </a:lnTo>
                <a:lnTo>
                  <a:pt x="6658" y="2526722"/>
                </a:lnTo>
                <a:lnTo>
                  <a:pt x="10374" y="2479244"/>
                </a:lnTo>
                <a:lnTo>
                  <a:pt x="14898" y="2431998"/>
                </a:lnTo>
                <a:lnTo>
                  <a:pt x="20221" y="2384991"/>
                </a:lnTo>
                <a:lnTo>
                  <a:pt x="26338" y="2338230"/>
                </a:lnTo>
                <a:lnTo>
                  <a:pt x="33240" y="2291721"/>
                </a:lnTo>
                <a:lnTo>
                  <a:pt x="40922" y="2245473"/>
                </a:lnTo>
                <a:lnTo>
                  <a:pt x="49375" y="2199491"/>
                </a:lnTo>
                <a:lnTo>
                  <a:pt x="58594" y="2153783"/>
                </a:lnTo>
                <a:lnTo>
                  <a:pt x="68572" y="2108355"/>
                </a:lnTo>
                <a:lnTo>
                  <a:pt x="79301" y="2063215"/>
                </a:lnTo>
                <a:lnTo>
                  <a:pt x="90774" y="2018370"/>
                </a:lnTo>
                <a:lnTo>
                  <a:pt x="102985" y="1973827"/>
                </a:lnTo>
                <a:lnTo>
                  <a:pt x="115926" y="1929592"/>
                </a:lnTo>
                <a:lnTo>
                  <a:pt x="129591" y="1885672"/>
                </a:lnTo>
                <a:lnTo>
                  <a:pt x="143973" y="1842075"/>
                </a:lnTo>
                <a:lnTo>
                  <a:pt x="159065" y="1798807"/>
                </a:lnTo>
                <a:lnTo>
                  <a:pt x="174859" y="1755876"/>
                </a:lnTo>
                <a:lnTo>
                  <a:pt x="191350" y="1713288"/>
                </a:lnTo>
                <a:lnTo>
                  <a:pt x="208529" y="1671050"/>
                </a:lnTo>
                <a:lnTo>
                  <a:pt x="226391" y="1629170"/>
                </a:lnTo>
                <a:lnTo>
                  <a:pt x="244927" y="1587654"/>
                </a:lnTo>
                <a:lnTo>
                  <a:pt x="264132" y="1546509"/>
                </a:lnTo>
                <a:lnTo>
                  <a:pt x="283998" y="1505742"/>
                </a:lnTo>
                <a:lnTo>
                  <a:pt x="304519" y="1465360"/>
                </a:lnTo>
                <a:lnTo>
                  <a:pt x="325686" y="1425370"/>
                </a:lnTo>
                <a:lnTo>
                  <a:pt x="347495" y="1385779"/>
                </a:lnTo>
                <a:lnTo>
                  <a:pt x="369936" y="1346595"/>
                </a:lnTo>
                <a:lnTo>
                  <a:pt x="393005" y="1307823"/>
                </a:lnTo>
                <a:lnTo>
                  <a:pt x="416693" y="1269471"/>
                </a:lnTo>
                <a:lnTo>
                  <a:pt x="440993" y="1231546"/>
                </a:lnTo>
                <a:lnTo>
                  <a:pt x="465900" y="1194055"/>
                </a:lnTo>
                <a:lnTo>
                  <a:pt x="491405" y="1157004"/>
                </a:lnTo>
                <a:lnTo>
                  <a:pt x="517503" y="1120401"/>
                </a:lnTo>
                <a:lnTo>
                  <a:pt x="544185" y="1084253"/>
                </a:lnTo>
                <a:lnTo>
                  <a:pt x="571445" y="1048567"/>
                </a:lnTo>
                <a:lnTo>
                  <a:pt x="599277" y="1013349"/>
                </a:lnTo>
                <a:lnTo>
                  <a:pt x="627672" y="978607"/>
                </a:lnTo>
                <a:lnTo>
                  <a:pt x="656625" y="944347"/>
                </a:lnTo>
                <a:lnTo>
                  <a:pt x="686128" y="910577"/>
                </a:lnTo>
                <a:lnTo>
                  <a:pt x="716175" y="877304"/>
                </a:lnTo>
                <a:lnTo>
                  <a:pt x="746757" y="844533"/>
                </a:lnTo>
                <a:lnTo>
                  <a:pt x="777870" y="812273"/>
                </a:lnTo>
                <a:lnTo>
                  <a:pt x="809505" y="780531"/>
                </a:lnTo>
                <a:lnTo>
                  <a:pt x="841656" y="749313"/>
                </a:lnTo>
                <a:lnTo>
                  <a:pt x="874315" y="718626"/>
                </a:lnTo>
                <a:lnTo>
                  <a:pt x="907476" y="688477"/>
                </a:lnTo>
                <a:lnTo>
                  <a:pt x="941132" y="658873"/>
                </a:lnTo>
                <a:lnTo>
                  <a:pt x="975276" y="629822"/>
                </a:lnTo>
                <a:lnTo>
                  <a:pt x="1009900" y="601330"/>
                </a:lnTo>
                <a:lnTo>
                  <a:pt x="1044999" y="573403"/>
                </a:lnTo>
                <a:lnTo>
                  <a:pt x="1080565" y="546050"/>
                </a:lnTo>
                <a:lnTo>
                  <a:pt x="1116591" y="519277"/>
                </a:lnTo>
                <a:lnTo>
                  <a:pt x="1153071" y="493090"/>
                </a:lnTo>
                <a:lnTo>
                  <a:pt x="1189996" y="467498"/>
                </a:lnTo>
                <a:lnTo>
                  <a:pt x="1227361" y="442506"/>
                </a:lnTo>
                <a:lnTo>
                  <a:pt x="1265158" y="418123"/>
                </a:lnTo>
                <a:lnTo>
                  <a:pt x="1303381" y="394354"/>
                </a:lnTo>
                <a:lnTo>
                  <a:pt x="1342023" y="371206"/>
                </a:lnTo>
                <a:lnTo>
                  <a:pt x="1381076" y="348688"/>
                </a:lnTo>
                <a:lnTo>
                  <a:pt x="1420533" y="326805"/>
                </a:lnTo>
                <a:lnTo>
                  <a:pt x="1460389" y="305565"/>
                </a:lnTo>
                <a:lnTo>
                  <a:pt x="1500635" y="284974"/>
                </a:lnTo>
                <a:lnTo>
                  <a:pt x="1541265" y="265040"/>
                </a:lnTo>
                <a:lnTo>
                  <a:pt x="1582272" y="245769"/>
                </a:lnTo>
                <a:lnTo>
                  <a:pt x="1623649" y="227169"/>
                </a:lnTo>
                <a:lnTo>
                  <a:pt x="1665389" y="209246"/>
                </a:lnTo>
                <a:lnTo>
                  <a:pt x="1707486" y="192008"/>
                </a:lnTo>
                <a:lnTo>
                  <a:pt x="1749931" y="175461"/>
                </a:lnTo>
                <a:lnTo>
                  <a:pt x="1792719" y="159612"/>
                </a:lnTo>
                <a:lnTo>
                  <a:pt x="1835842" y="144469"/>
                </a:lnTo>
                <a:lnTo>
                  <a:pt x="1879293" y="130037"/>
                </a:lnTo>
                <a:lnTo>
                  <a:pt x="1923066" y="116325"/>
                </a:lnTo>
                <a:lnTo>
                  <a:pt x="1967154" y="103339"/>
                </a:lnTo>
                <a:lnTo>
                  <a:pt x="2011549" y="91087"/>
                </a:lnTo>
                <a:lnTo>
                  <a:pt x="2056245" y="79574"/>
                </a:lnTo>
                <a:lnTo>
                  <a:pt x="2101234" y="68808"/>
                </a:lnTo>
                <a:lnTo>
                  <a:pt x="2146510" y="58796"/>
                </a:lnTo>
                <a:lnTo>
                  <a:pt x="2192067" y="49546"/>
                </a:lnTo>
                <a:lnTo>
                  <a:pt x="2237896" y="41063"/>
                </a:lnTo>
                <a:lnTo>
                  <a:pt x="2283991" y="33355"/>
                </a:lnTo>
                <a:lnTo>
                  <a:pt x="2330345" y="26428"/>
                </a:lnTo>
                <a:lnTo>
                  <a:pt x="2376951" y="20291"/>
                </a:lnTo>
                <a:lnTo>
                  <a:pt x="2423802" y="14949"/>
                </a:lnTo>
                <a:lnTo>
                  <a:pt x="2470892" y="10410"/>
                </a:lnTo>
                <a:lnTo>
                  <a:pt x="2518213" y="6681"/>
                </a:lnTo>
                <a:lnTo>
                  <a:pt x="2565758" y="3768"/>
                </a:lnTo>
                <a:lnTo>
                  <a:pt x="2613521" y="1679"/>
                </a:lnTo>
                <a:lnTo>
                  <a:pt x="2661495" y="421"/>
                </a:lnTo>
                <a:lnTo>
                  <a:pt x="2709672" y="0"/>
                </a:lnTo>
                <a:lnTo>
                  <a:pt x="2757848" y="421"/>
                </a:lnTo>
                <a:lnTo>
                  <a:pt x="2805822" y="1679"/>
                </a:lnTo>
                <a:lnTo>
                  <a:pt x="2853585" y="3768"/>
                </a:lnTo>
                <a:lnTo>
                  <a:pt x="2901130" y="6681"/>
                </a:lnTo>
                <a:lnTo>
                  <a:pt x="2948451" y="10410"/>
                </a:lnTo>
                <a:lnTo>
                  <a:pt x="2995541" y="14949"/>
                </a:lnTo>
                <a:lnTo>
                  <a:pt x="3042392" y="20291"/>
                </a:lnTo>
                <a:lnTo>
                  <a:pt x="3088998" y="26428"/>
                </a:lnTo>
                <a:lnTo>
                  <a:pt x="3135352" y="33355"/>
                </a:lnTo>
                <a:lnTo>
                  <a:pt x="3181447" y="41063"/>
                </a:lnTo>
                <a:lnTo>
                  <a:pt x="3227276" y="49546"/>
                </a:lnTo>
                <a:lnTo>
                  <a:pt x="3272833" y="58796"/>
                </a:lnTo>
                <a:lnTo>
                  <a:pt x="3318109" y="68808"/>
                </a:lnTo>
                <a:lnTo>
                  <a:pt x="3363098" y="79574"/>
                </a:lnTo>
                <a:lnTo>
                  <a:pt x="3407794" y="91087"/>
                </a:lnTo>
                <a:lnTo>
                  <a:pt x="3452189" y="103339"/>
                </a:lnTo>
                <a:lnTo>
                  <a:pt x="3496277" y="116325"/>
                </a:lnTo>
                <a:lnTo>
                  <a:pt x="3540050" y="130037"/>
                </a:lnTo>
                <a:lnTo>
                  <a:pt x="3583501" y="144469"/>
                </a:lnTo>
                <a:lnTo>
                  <a:pt x="3626624" y="159612"/>
                </a:lnTo>
                <a:lnTo>
                  <a:pt x="3669412" y="175461"/>
                </a:lnTo>
                <a:lnTo>
                  <a:pt x="3711857" y="192008"/>
                </a:lnTo>
                <a:lnTo>
                  <a:pt x="3753954" y="209246"/>
                </a:lnTo>
                <a:lnTo>
                  <a:pt x="3795694" y="227169"/>
                </a:lnTo>
                <a:lnTo>
                  <a:pt x="3837071" y="245769"/>
                </a:lnTo>
                <a:lnTo>
                  <a:pt x="3878078" y="265040"/>
                </a:lnTo>
                <a:lnTo>
                  <a:pt x="3918708" y="284974"/>
                </a:lnTo>
                <a:lnTo>
                  <a:pt x="3958954" y="305565"/>
                </a:lnTo>
                <a:lnTo>
                  <a:pt x="3998810" y="326805"/>
                </a:lnTo>
                <a:lnTo>
                  <a:pt x="4038267" y="348688"/>
                </a:lnTo>
                <a:lnTo>
                  <a:pt x="4077320" y="371206"/>
                </a:lnTo>
                <a:lnTo>
                  <a:pt x="4115962" y="394354"/>
                </a:lnTo>
                <a:lnTo>
                  <a:pt x="4154185" y="418123"/>
                </a:lnTo>
                <a:lnTo>
                  <a:pt x="4191982" y="442506"/>
                </a:lnTo>
                <a:lnTo>
                  <a:pt x="4229347" y="467498"/>
                </a:lnTo>
                <a:lnTo>
                  <a:pt x="4266272" y="493090"/>
                </a:lnTo>
                <a:lnTo>
                  <a:pt x="4302752" y="519277"/>
                </a:lnTo>
                <a:lnTo>
                  <a:pt x="4338778" y="546050"/>
                </a:lnTo>
                <a:lnTo>
                  <a:pt x="4374344" y="573403"/>
                </a:lnTo>
                <a:lnTo>
                  <a:pt x="4409443" y="601330"/>
                </a:lnTo>
                <a:lnTo>
                  <a:pt x="4444067" y="629822"/>
                </a:lnTo>
                <a:lnTo>
                  <a:pt x="4478211" y="658873"/>
                </a:lnTo>
                <a:lnTo>
                  <a:pt x="4511867" y="688477"/>
                </a:lnTo>
                <a:lnTo>
                  <a:pt x="4545028" y="718626"/>
                </a:lnTo>
                <a:lnTo>
                  <a:pt x="4577687" y="749313"/>
                </a:lnTo>
                <a:lnTo>
                  <a:pt x="4609838" y="780531"/>
                </a:lnTo>
                <a:lnTo>
                  <a:pt x="4641473" y="812273"/>
                </a:lnTo>
                <a:lnTo>
                  <a:pt x="4672586" y="844533"/>
                </a:lnTo>
                <a:lnTo>
                  <a:pt x="4703168" y="877304"/>
                </a:lnTo>
                <a:lnTo>
                  <a:pt x="4733215" y="910577"/>
                </a:lnTo>
                <a:lnTo>
                  <a:pt x="4762718" y="944347"/>
                </a:lnTo>
                <a:lnTo>
                  <a:pt x="4791671" y="978607"/>
                </a:lnTo>
                <a:lnTo>
                  <a:pt x="4820066" y="1013349"/>
                </a:lnTo>
                <a:lnTo>
                  <a:pt x="4847898" y="1048567"/>
                </a:lnTo>
                <a:lnTo>
                  <a:pt x="4875158" y="1084253"/>
                </a:lnTo>
                <a:lnTo>
                  <a:pt x="4901840" y="1120401"/>
                </a:lnTo>
                <a:lnTo>
                  <a:pt x="4927938" y="1157004"/>
                </a:lnTo>
                <a:lnTo>
                  <a:pt x="4953443" y="1194055"/>
                </a:lnTo>
                <a:lnTo>
                  <a:pt x="4978350" y="1231546"/>
                </a:lnTo>
                <a:lnTo>
                  <a:pt x="5002650" y="1269471"/>
                </a:lnTo>
                <a:lnTo>
                  <a:pt x="5026338" y="1307823"/>
                </a:lnTo>
                <a:lnTo>
                  <a:pt x="5049407" y="1346595"/>
                </a:lnTo>
                <a:lnTo>
                  <a:pt x="5071848" y="1385779"/>
                </a:lnTo>
                <a:lnTo>
                  <a:pt x="5093657" y="1425370"/>
                </a:lnTo>
                <a:lnTo>
                  <a:pt x="5114824" y="1465360"/>
                </a:lnTo>
                <a:lnTo>
                  <a:pt x="5135345" y="1505742"/>
                </a:lnTo>
                <a:lnTo>
                  <a:pt x="5155211" y="1546509"/>
                </a:lnTo>
                <a:lnTo>
                  <a:pt x="5174416" y="1587654"/>
                </a:lnTo>
                <a:lnTo>
                  <a:pt x="5192952" y="1629170"/>
                </a:lnTo>
                <a:lnTo>
                  <a:pt x="5210814" y="1671050"/>
                </a:lnTo>
                <a:lnTo>
                  <a:pt x="5227993" y="1713288"/>
                </a:lnTo>
                <a:lnTo>
                  <a:pt x="5244484" y="1755876"/>
                </a:lnTo>
                <a:lnTo>
                  <a:pt x="5260278" y="1798807"/>
                </a:lnTo>
                <a:lnTo>
                  <a:pt x="5275370" y="1842075"/>
                </a:lnTo>
                <a:lnTo>
                  <a:pt x="5289752" y="1885672"/>
                </a:lnTo>
                <a:lnTo>
                  <a:pt x="5303417" y="1929592"/>
                </a:lnTo>
                <a:lnTo>
                  <a:pt x="5316358" y="1973827"/>
                </a:lnTo>
                <a:lnTo>
                  <a:pt x="5328569" y="2018370"/>
                </a:lnTo>
                <a:lnTo>
                  <a:pt x="5340042" y="2063215"/>
                </a:lnTo>
                <a:lnTo>
                  <a:pt x="5350771" y="2108355"/>
                </a:lnTo>
                <a:lnTo>
                  <a:pt x="5360749" y="2153783"/>
                </a:lnTo>
                <a:lnTo>
                  <a:pt x="5369968" y="2199491"/>
                </a:lnTo>
                <a:lnTo>
                  <a:pt x="5378421" y="2245473"/>
                </a:lnTo>
                <a:lnTo>
                  <a:pt x="5386103" y="2291721"/>
                </a:lnTo>
                <a:lnTo>
                  <a:pt x="5393005" y="2338230"/>
                </a:lnTo>
                <a:lnTo>
                  <a:pt x="5399122" y="2384991"/>
                </a:lnTo>
                <a:lnTo>
                  <a:pt x="5404445" y="2431998"/>
                </a:lnTo>
                <a:lnTo>
                  <a:pt x="5408969" y="2479244"/>
                </a:lnTo>
                <a:lnTo>
                  <a:pt x="5412685" y="2526722"/>
                </a:lnTo>
                <a:lnTo>
                  <a:pt x="5415588" y="2574426"/>
                </a:lnTo>
                <a:lnTo>
                  <a:pt x="5417670" y="2622347"/>
                </a:lnTo>
                <a:lnTo>
                  <a:pt x="5418924" y="2670479"/>
                </a:lnTo>
                <a:lnTo>
                  <a:pt x="5419344" y="2718816"/>
                </a:lnTo>
                <a:lnTo>
                  <a:pt x="5418924" y="2767152"/>
                </a:lnTo>
                <a:lnTo>
                  <a:pt x="5417670" y="2815284"/>
                </a:lnTo>
                <a:lnTo>
                  <a:pt x="5415588" y="2863205"/>
                </a:lnTo>
                <a:lnTo>
                  <a:pt x="5412685" y="2910909"/>
                </a:lnTo>
                <a:lnTo>
                  <a:pt x="5408969" y="2958387"/>
                </a:lnTo>
                <a:lnTo>
                  <a:pt x="5404445" y="3005633"/>
                </a:lnTo>
                <a:lnTo>
                  <a:pt x="5399122" y="3052640"/>
                </a:lnTo>
                <a:lnTo>
                  <a:pt x="5393005" y="3099401"/>
                </a:lnTo>
                <a:lnTo>
                  <a:pt x="5386103" y="3145910"/>
                </a:lnTo>
                <a:lnTo>
                  <a:pt x="5378421" y="3192158"/>
                </a:lnTo>
                <a:lnTo>
                  <a:pt x="5369968" y="3238140"/>
                </a:lnTo>
                <a:lnTo>
                  <a:pt x="5360749" y="3283848"/>
                </a:lnTo>
                <a:lnTo>
                  <a:pt x="5350771" y="3329276"/>
                </a:lnTo>
                <a:lnTo>
                  <a:pt x="5340042" y="3374416"/>
                </a:lnTo>
                <a:lnTo>
                  <a:pt x="5328569" y="3419261"/>
                </a:lnTo>
                <a:lnTo>
                  <a:pt x="5316358" y="3463804"/>
                </a:lnTo>
                <a:lnTo>
                  <a:pt x="5303417" y="3508039"/>
                </a:lnTo>
                <a:lnTo>
                  <a:pt x="5289752" y="3551959"/>
                </a:lnTo>
                <a:lnTo>
                  <a:pt x="5275370" y="3595556"/>
                </a:lnTo>
                <a:lnTo>
                  <a:pt x="5260278" y="3638824"/>
                </a:lnTo>
                <a:lnTo>
                  <a:pt x="5244484" y="3681755"/>
                </a:lnTo>
                <a:lnTo>
                  <a:pt x="5227993" y="3724343"/>
                </a:lnTo>
                <a:lnTo>
                  <a:pt x="5210814" y="3766581"/>
                </a:lnTo>
                <a:lnTo>
                  <a:pt x="5192952" y="3808461"/>
                </a:lnTo>
                <a:lnTo>
                  <a:pt x="5174416" y="3849977"/>
                </a:lnTo>
                <a:lnTo>
                  <a:pt x="5155211" y="3891122"/>
                </a:lnTo>
                <a:lnTo>
                  <a:pt x="5135345" y="3931889"/>
                </a:lnTo>
                <a:lnTo>
                  <a:pt x="5114824" y="3972271"/>
                </a:lnTo>
                <a:lnTo>
                  <a:pt x="5093657" y="4012261"/>
                </a:lnTo>
                <a:lnTo>
                  <a:pt x="5071848" y="4051852"/>
                </a:lnTo>
                <a:lnTo>
                  <a:pt x="5049407" y="4091036"/>
                </a:lnTo>
                <a:lnTo>
                  <a:pt x="5026338" y="4129808"/>
                </a:lnTo>
                <a:lnTo>
                  <a:pt x="5002650" y="4168160"/>
                </a:lnTo>
                <a:lnTo>
                  <a:pt x="4978350" y="4206085"/>
                </a:lnTo>
                <a:lnTo>
                  <a:pt x="4953443" y="4243576"/>
                </a:lnTo>
                <a:lnTo>
                  <a:pt x="4927938" y="4280627"/>
                </a:lnTo>
                <a:lnTo>
                  <a:pt x="4901840" y="4317230"/>
                </a:lnTo>
                <a:lnTo>
                  <a:pt x="4875158" y="4353378"/>
                </a:lnTo>
                <a:lnTo>
                  <a:pt x="4847898" y="4389064"/>
                </a:lnTo>
                <a:lnTo>
                  <a:pt x="4820066" y="4424282"/>
                </a:lnTo>
                <a:lnTo>
                  <a:pt x="4791671" y="4459024"/>
                </a:lnTo>
                <a:lnTo>
                  <a:pt x="4762718" y="4493284"/>
                </a:lnTo>
                <a:lnTo>
                  <a:pt x="4733215" y="4527054"/>
                </a:lnTo>
                <a:lnTo>
                  <a:pt x="4703168" y="4560327"/>
                </a:lnTo>
                <a:lnTo>
                  <a:pt x="4672586" y="4593098"/>
                </a:lnTo>
                <a:lnTo>
                  <a:pt x="4641473" y="4625358"/>
                </a:lnTo>
                <a:lnTo>
                  <a:pt x="4609838" y="4657100"/>
                </a:lnTo>
                <a:lnTo>
                  <a:pt x="4577687" y="4688318"/>
                </a:lnTo>
                <a:lnTo>
                  <a:pt x="4545028" y="4719005"/>
                </a:lnTo>
                <a:lnTo>
                  <a:pt x="4511867" y="4749154"/>
                </a:lnTo>
                <a:lnTo>
                  <a:pt x="4478211" y="4778758"/>
                </a:lnTo>
                <a:lnTo>
                  <a:pt x="4444067" y="4807809"/>
                </a:lnTo>
                <a:lnTo>
                  <a:pt x="4409443" y="4836301"/>
                </a:lnTo>
                <a:lnTo>
                  <a:pt x="4374344" y="4864228"/>
                </a:lnTo>
                <a:lnTo>
                  <a:pt x="4338778" y="4891581"/>
                </a:lnTo>
                <a:lnTo>
                  <a:pt x="4302752" y="4918354"/>
                </a:lnTo>
                <a:lnTo>
                  <a:pt x="4266272" y="4944541"/>
                </a:lnTo>
                <a:lnTo>
                  <a:pt x="4229347" y="4970133"/>
                </a:lnTo>
                <a:lnTo>
                  <a:pt x="4191982" y="4995125"/>
                </a:lnTo>
                <a:lnTo>
                  <a:pt x="4154185" y="5019508"/>
                </a:lnTo>
                <a:lnTo>
                  <a:pt x="4115962" y="5043277"/>
                </a:lnTo>
                <a:lnTo>
                  <a:pt x="4077320" y="5066425"/>
                </a:lnTo>
                <a:lnTo>
                  <a:pt x="4038267" y="5088943"/>
                </a:lnTo>
                <a:lnTo>
                  <a:pt x="3998810" y="5110826"/>
                </a:lnTo>
                <a:lnTo>
                  <a:pt x="3958954" y="5132066"/>
                </a:lnTo>
                <a:lnTo>
                  <a:pt x="3918708" y="5152657"/>
                </a:lnTo>
                <a:lnTo>
                  <a:pt x="3878078" y="5172591"/>
                </a:lnTo>
                <a:lnTo>
                  <a:pt x="3837071" y="5191862"/>
                </a:lnTo>
                <a:lnTo>
                  <a:pt x="3795694" y="5210462"/>
                </a:lnTo>
                <a:lnTo>
                  <a:pt x="3753954" y="5228385"/>
                </a:lnTo>
                <a:lnTo>
                  <a:pt x="3711857" y="5245623"/>
                </a:lnTo>
                <a:lnTo>
                  <a:pt x="3669412" y="5262170"/>
                </a:lnTo>
                <a:lnTo>
                  <a:pt x="3626624" y="5278019"/>
                </a:lnTo>
                <a:lnTo>
                  <a:pt x="3583501" y="5293162"/>
                </a:lnTo>
                <a:lnTo>
                  <a:pt x="3540050" y="5307594"/>
                </a:lnTo>
                <a:lnTo>
                  <a:pt x="3496277" y="5321306"/>
                </a:lnTo>
                <a:lnTo>
                  <a:pt x="3452189" y="5334292"/>
                </a:lnTo>
                <a:lnTo>
                  <a:pt x="3407794" y="5346544"/>
                </a:lnTo>
                <a:lnTo>
                  <a:pt x="3363098" y="5358057"/>
                </a:lnTo>
                <a:lnTo>
                  <a:pt x="3318109" y="5368823"/>
                </a:lnTo>
                <a:lnTo>
                  <a:pt x="3272833" y="5378835"/>
                </a:lnTo>
                <a:lnTo>
                  <a:pt x="3227276" y="5388085"/>
                </a:lnTo>
                <a:lnTo>
                  <a:pt x="3181447" y="5396568"/>
                </a:lnTo>
                <a:lnTo>
                  <a:pt x="3135352" y="5404276"/>
                </a:lnTo>
                <a:lnTo>
                  <a:pt x="3088998" y="5411203"/>
                </a:lnTo>
                <a:lnTo>
                  <a:pt x="3042392" y="5417340"/>
                </a:lnTo>
                <a:lnTo>
                  <a:pt x="2995541" y="5422682"/>
                </a:lnTo>
                <a:lnTo>
                  <a:pt x="2948451" y="5427221"/>
                </a:lnTo>
                <a:lnTo>
                  <a:pt x="2901130" y="5430950"/>
                </a:lnTo>
                <a:lnTo>
                  <a:pt x="2853585" y="5433863"/>
                </a:lnTo>
                <a:lnTo>
                  <a:pt x="2805822" y="5435952"/>
                </a:lnTo>
                <a:lnTo>
                  <a:pt x="2757848" y="5437210"/>
                </a:lnTo>
                <a:lnTo>
                  <a:pt x="2709672" y="5437632"/>
                </a:lnTo>
                <a:lnTo>
                  <a:pt x="2661495" y="5437210"/>
                </a:lnTo>
                <a:lnTo>
                  <a:pt x="2613521" y="5435952"/>
                </a:lnTo>
                <a:lnTo>
                  <a:pt x="2565758" y="5433863"/>
                </a:lnTo>
                <a:lnTo>
                  <a:pt x="2518213" y="5430950"/>
                </a:lnTo>
                <a:lnTo>
                  <a:pt x="2470892" y="5427221"/>
                </a:lnTo>
                <a:lnTo>
                  <a:pt x="2423802" y="5422682"/>
                </a:lnTo>
                <a:lnTo>
                  <a:pt x="2376951" y="5417340"/>
                </a:lnTo>
                <a:lnTo>
                  <a:pt x="2330345" y="5411203"/>
                </a:lnTo>
                <a:lnTo>
                  <a:pt x="2283991" y="5404276"/>
                </a:lnTo>
                <a:lnTo>
                  <a:pt x="2237896" y="5396568"/>
                </a:lnTo>
                <a:lnTo>
                  <a:pt x="2192067" y="5388085"/>
                </a:lnTo>
                <a:lnTo>
                  <a:pt x="2146510" y="5378835"/>
                </a:lnTo>
                <a:lnTo>
                  <a:pt x="2101234" y="5368823"/>
                </a:lnTo>
                <a:lnTo>
                  <a:pt x="2056245" y="5358057"/>
                </a:lnTo>
                <a:lnTo>
                  <a:pt x="2011549" y="5346544"/>
                </a:lnTo>
                <a:lnTo>
                  <a:pt x="1967154" y="5334292"/>
                </a:lnTo>
                <a:lnTo>
                  <a:pt x="1923066" y="5321306"/>
                </a:lnTo>
                <a:lnTo>
                  <a:pt x="1879293" y="5307594"/>
                </a:lnTo>
                <a:lnTo>
                  <a:pt x="1835842" y="5293162"/>
                </a:lnTo>
                <a:lnTo>
                  <a:pt x="1792719" y="5278019"/>
                </a:lnTo>
                <a:lnTo>
                  <a:pt x="1749931" y="5262170"/>
                </a:lnTo>
                <a:lnTo>
                  <a:pt x="1707486" y="5245623"/>
                </a:lnTo>
                <a:lnTo>
                  <a:pt x="1665389" y="5228385"/>
                </a:lnTo>
                <a:lnTo>
                  <a:pt x="1623649" y="5210462"/>
                </a:lnTo>
                <a:lnTo>
                  <a:pt x="1582272" y="5191862"/>
                </a:lnTo>
                <a:lnTo>
                  <a:pt x="1541265" y="5172591"/>
                </a:lnTo>
                <a:lnTo>
                  <a:pt x="1500635" y="5152657"/>
                </a:lnTo>
                <a:lnTo>
                  <a:pt x="1460389" y="5132066"/>
                </a:lnTo>
                <a:lnTo>
                  <a:pt x="1420533" y="5110826"/>
                </a:lnTo>
                <a:lnTo>
                  <a:pt x="1381076" y="5088943"/>
                </a:lnTo>
                <a:lnTo>
                  <a:pt x="1342023" y="5066425"/>
                </a:lnTo>
                <a:lnTo>
                  <a:pt x="1303381" y="5043277"/>
                </a:lnTo>
                <a:lnTo>
                  <a:pt x="1265158" y="5019508"/>
                </a:lnTo>
                <a:lnTo>
                  <a:pt x="1227361" y="4995125"/>
                </a:lnTo>
                <a:lnTo>
                  <a:pt x="1189996" y="4970133"/>
                </a:lnTo>
                <a:lnTo>
                  <a:pt x="1153071" y="4944541"/>
                </a:lnTo>
                <a:lnTo>
                  <a:pt x="1116591" y="4918354"/>
                </a:lnTo>
                <a:lnTo>
                  <a:pt x="1080565" y="4891581"/>
                </a:lnTo>
                <a:lnTo>
                  <a:pt x="1044999" y="4864228"/>
                </a:lnTo>
                <a:lnTo>
                  <a:pt x="1009900" y="4836301"/>
                </a:lnTo>
                <a:lnTo>
                  <a:pt x="975276" y="4807809"/>
                </a:lnTo>
                <a:lnTo>
                  <a:pt x="941132" y="4778758"/>
                </a:lnTo>
                <a:lnTo>
                  <a:pt x="907476" y="4749154"/>
                </a:lnTo>
                <a:lnTo>
                  <a:pt x="874315" y="4719005"/>
                </a:lnTo>
                <a:lnTo>
                  <a:pt x="841656" y="4688318"/>
                </a:lnTo>
                <a:lnTo>
                  <a:pt x="809505" y="4657100"/>
                </a:lnTo>
                <a:lnTo>
                  <a:pt x="777870" y="4625358"/>
                </a:lnTo>
                <a:lnTo>
                  <a:pt x="746757" y="4593098"/>
                </a:lnTo>
                <a:lnTo>
                  <a:pt x="716175" y="4560327"/>
                </a:lnTo>
                <a:lnTo>
                  <a:pt x="686128" y="4527054"/>
                </a:lnTo>
                <a:lnTo>
                  <a:pt x="656625" y="4493284"/>
                </a:lnTo>
                <a:lnTo>
                  <a:pt x="627672" y="4459024"/>
                </a:lnTo>
                <a:lnTo>
                  <a:pt x="599277" y="4424282"/>
                </a:lnTo>
                <a:lnTo>
                  <a:pt x="571445" y="4389064"/>
                </a:lnTo>
                <a:lnTo>
                  <a:pt x="544185" y="4353378"/>
                </a:lnTo>
                <a:lnTo>
                  <a:pt x="517503" y="4317230"/>
                </a:lnTo>
                <a:lnTo>
                  <a:pt x="491405" y="4280627"/>
                </a:lnTo>
                <a:lnTo>
                  <a:pt x="465900" y="4243576"/>
                </a:lnTo>
                <a:lnTo>
                  <a:pt x="440993" y="4206085"/>
                </a:lnTo>
                <a:lnTo>
                  <a:pt x="416693" y="4168160"/>
                </a:lnTo>
                <a:lnTo>
                  <a:pt x="393005" y="4129808"/>
                </a:lnTo>
                <a:lnTo>
                  <a:pt x="369936" y="4091036"/>
                </a:lnTo>
                <a:lnTo>
                  <a:pt x="347495" y="4051852"/>
                </a:lnTo>
                <a:lnTo>
                  <a:pt x="325686" y="4012261"/>
                </a:lnTo>
                <a:lnTo>
                  <a:pt x="304519" y="3972271"/>
                </a:lnTo>
                <a:lnTo>
                  <a:pt x="283998" y="3931889"/>
                </a:lnTo>
                <a:lnTo>
                  <a:pt x="264132" y="3891122"/>
                </a:lnTo>
                <a:lnTo>
                  <a:pt x="244927" y="3849977"/>
                </a:lnTo>
                <a:lnTo>
                  <a:pt x="226391" y="3808461"/>
                </a:lnTo>
                <a:lnTo>
                  <a:pt x="208529" y="3766581"/>
                </a:lnTo>
                <a:lnTo>
                  <a:pt x="191350" y="3724343"/>
                </a:lnTo>
                <a:lnTo>
                  <a:pt x="174859" y="3681755"/>
                </a:lnTo>
                <a:lnTo>
                  <a:pt x="159065" y="3638824"/>
                </a:lnTo>
                <a:lnTo>
                  <a:pt x="143973" y="3595556"/>
                </a:lnTo>
                <a:lnTo>
                  <a:pt x="129591" y="3551959"/>
                </a:lnTo>
                <a:lnTo>
                  <a:pt x="115926" y="3508039"/>
                </a:lnTo>
                <a:lnTo>
                  <a:pt x="102985" y="3463804"/>
                </a:lnTo>
                <a:lnTo>
                  <a:pt x="90774" y="3419261"/>
                </a:lnTo>
                <a:lnTo>
                  <a:pt x="79301" y="3374416"/>
                </a:lnTo>
                <a:lnTo>
                  <a:pt x="68572" y="3329276"/>
                </a:lnTo>
                <a:lnTo>
                  <a:pt x="58594" y="3283848"/>
                </a:lnTo>
                <a:lnTo>
                  <a:pt x="49375" y="3238140"/>
                </a:lnTo>
                <a:lnTo>
                  <a:pt x="40922" y="3192158"/>
                </a:lnTo>
                <a:lnTo>
                  <a:pt x="33240" y="3145910"/>
                </a:lnTo>
                <a:lnTo>
                  <a:pt x="26338" y="3099401"/>
                </a:lnTo>
                <a:lnTo>
                  <a:pt x="20221" y="3052640"/>
                </a:lnTo>
                <a:lnTo>
                  <a:pt x="14898" y="3005633"/>
                </a:lnTo>
                <a:lnTo>
                  <a:pt x="10374" y="2958387"/>
                </a:lnTo>
                <a:lnTo>
                  <a:pt x="6658" y="2910909"/>
                </a:lnTo>
                <a:lnTo>
                  <a:pt x="3755" y="2863205"/>
                </a:lnTo>
                <a:lnTo>
                  <a:pt x="1673" y="2815284"/>
                </a:lnTo>
                <a:lnTo>
                  <a:pt x="419" y="2767152"/>
                </a:lnTo>
                <a:lnTo>
                  <a:pt x="0" y="2718816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1716" y="5682996"/>
            <a:ext cx="3092196" cy="592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65576" y="5615940"/>
            <a:ext cx="2330196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21151" y="5722620"/>
            <a:ext cx="297332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21151" y="5692851"/>
            <a:ext cx="2973705" cy="514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Keuangan,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Sarana,</a:t>
            </a:r>
            <a:r>
              <a:rPr sz="16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Prasarana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84035" y="2779776"/>
            <a:ext cx="595884" cy="22616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40423" y="2784348"/>
            <a:ext cx="545592" cy="2253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43471" y="2819400"/>
            <a:ext cx="477012" cy="21442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588125" y="2935925"/>
            <a:ext cx="228600" cy="1915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Sumber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Daya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Manusia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11323" y="3297935"/>
            <a:ext cx="595884" cy="12694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7711" y="3278123"/>
            <a:ext cx="545592" cy="13091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70760" y="3337559"/>
            <a:ext cx="477012" cy="11521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14549" y="3429338"/>
            <a:ext cx="228600" cy="972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ahasi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sw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87039" y="2394204"/>
            <a:ext cx="3240024" cy="32095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87039" y="2394204"/>
            <a:ext cx="3240405" cy="3209925"/>
          </a:xfrm>
          <a:custGeom>
            <a:avLst/>
            <a:gdLst/>
            <a:ahLst/>
            <a:cxnLst/>
            <a:rect l="l" t="t" r="r" b="b"/>
            <a:pathLst>
              <a:path w="3240404" h="3209925">
                <a:moveTo>
                  <a:pt x="0" y="1604772"/>
                </a:moveTo>
                <a:lnTo>
                  <a:pt x="715" y="1556596"/>
                </a:lnTo>
                <a:lnTo>
                  <a:pt x="2850" y="1508773"/>
                </a:lnTo>
                <a:lnTo>
                  <a:pt x="6383" y="1461323"/>
                </a:lnTo>
                <a:lnTo>
                  <a:pt x="11295" y="1414266"/>
                </a:lnTo>
                <a:lnTo>
                  <a:pt x="17564" y="1367621"/>
                </a:lnTo>
                <a:lnTo>
                  <a:pt x="25173" y="1321408"/>
                </a:lnTo>
                <a:lnTo>
                  <a:pt x="34099" y="1275647"/>
                </a:lnTo>
                <a:lnTo>
                  <a:pt x="44324" y="1230359"/>
                </a:lnTo>
                <a:lnTo>
                  <a:pt x="55827" y="1185562"/>
                </a:lnTo>
                <a:lnTo>
                  <a:pt x="68589" y="1141277"/>
                </a:lnTo>
                <a:lnTo>
                  <a:pt x="82588" y="1097523"/>
                </a:lnTo>
                <a:lnTo>
                  <a:pt x="97806" y="1054321"/>
                </a:lnTo>
                <a:lnTo>
                  <a:pt x="114221" y="1011690"/>
                </a:lnTo>
                <a:lnTo>
                  <a:pt x="131815" y="969651"/>
                </a:lnTo>
                <a:lnTo>
                  <a:pt x="150566" y="928222"/>
                </a:lnTo>
                <a:lnTo>
                  <a:pt x="170456" y="887424"/>
                </a:lnTo>
                <a:lnTo>
                  <a:pt x="191463" y="847277"/>
                </a:lnTo>
                <a:lnTo>
                  <a:pt x="213568" y="807800"/>
                </a:lnTo>
                <a:lnTo>
                  <a:pt x="236751" y="769014"/>
                </a:lnTo>
                <a:lnTo>
                  <a:pt x="260992" y="730938"/>
                </a:lnTo>
                <a:lnTo>
                  <a:pt x="286270" y="693592"/>
                </a:lnTo>
                <a:lnTo>
                  <a:pt x="312566" y="656996"/>
                </a:lnTo>
                <a:lnTo>
                  <a:pt x="339859" y="621170"/>
                </a:lnTo>
                <a:lnTo>
                  <a:pt x="368130" y="586133"/>
                </a:lnTo>
                <a:lnTo>
                  <a:pt x="397359" y="551906"/>
                </a:lnTo>
                <a:lnTo>
                  <a:pt x="427525" y="518509"/>
                </a:lnTo>
                <a:lnTo>
                  <a:pt x="458608" y="485960"/>
                </a:lnTo>
                <a:lnTo>
                  <a:pt x="490589" y="454281"/>
                </a:lnTo>
                <a:lnTo>
                  <a:pt x="523447" y="423490"/>
                </a:lnTo>
                <a:lnTo>
                  <a:pt x="557162" y="393609"/>
                </a:lnTo>
                <a:lnTo>
                  <a:pt x="591714" y="364656"/>
                </a:lnTo>
                <a:lnTo>
                  <a:pt x="627084" y="336651"/>
                </a:lnTo>
                <a:lnTo>
                  <a:pt x="663250" y="309615"/>
                </a:lnTo>
                <a:lnTo>
                  <a:pt x="700194" y="283567"/>
                </a:lnTo>
                <a:lnTo>
                  <a:pt x="737895" y="258528"/>
                </a:lnTo>
                <a:lnTo>
                  <a:pt x="776333" y="234516"/>
                </a:lnTo>
                <a:lnTo>
                  <a:pt x="815487" y="211552"/>
                </a:lnTo>
                <a:lnTo>
                  <a:pt x="855339" y="189655"/>
                </a:lnTo>
                <a:lnTo>
                  <a:pt x="895867" y="168846"/>
                </a:lnTo>
                <a:lnTo>
                  <a:pt x="937052" y="149144"/>
                </a:lnTo>
                <a:lnTo>
                  <a:pt x="978874" y="130570"/>
                </a:lnTo>
                <a:lnTo>
                  <a:pt x="1021313" y="113142"/>
                </a:lnTo>
                <a:lnTo>
                  <a:pt x="1064348" y="96882"/>
                </a:lnTo>
                <a:lnTo>
                  <a:pt x="1107960" y="81808"/>
                </a:lnTo>
                <a:lnTo>
                  <a:pt x="1152128" y="67941"/>
                </a:lnTo>
                <a:lnTo>
                  <a:pt x="1196833" y="55300"/>
                </a:lnTo>
                <a:lnTo>
                  <a:pt x="1242054" y="43905"/>
                </a:lnTo>
                <a:lnTo>
                  <a:pt x="1287772" y="33777"/>
                </a:lnTo>
                <a:lnTo>
                  <a:pt x="1333966" y="24935"/>
                </a:lnTo>
                <a:lnTo>
                  <a:pt x="1380616" y="17398"/>
                </a:lnTo>
                <a:lnTo>
                  <a:pt x="1427703" y="11188"/>
                </a:lnTo>
                <a:lnTo>
                  <a:pt x="1475206" y="6323"/>
                </a:lnTo>
                <a:lnTo>
                  <a:pt x="1523105" y="2823"/>
                </a:lnTo>
                <a:lnTo>
                  <a:pt x="1571380" y="709"/>
                </a:lnTo>
                <a:lnTo>
                  <a:pt x="1620012" y="0"/>
                </a:lnTo>
                <a:lnTo>
                  <a:pt x="1668643" y="709"/>
                </a:lnTo>
                <a:lnTo>
                  <a:pt x="1716918" y="2823"/>
                </a:lnTo>
                <a:lnTo>
                  <a:pt x="1764817" y="6323"/>
                </a:lnTo>
                <a:lnTo>
                  <a:pt x="1812320" y="11188"/>
                </a:lnTo>
                <a:lnTo>
                  <a:pt x="1859407" y="17398"/>
                </a:lnTo>
                <a:lnTo>
                  <a:pt x="1906057" y="24935"/>
                </a:lnTo>
                <a:lnTo>
                  <a:pt x="1952251" y="33777"/>
                </a:lnTo>
                <a:lnTo>
                  <a:pt x="1997969" y="43905"/>
                </a:lnTo>
                <a:lnTo>
                  <a:pt x="2043190" y="55300"/>
                </a:lnTo>
                <a:lnTo>
                  <a:pt x="2087895" y="67941"/>
                </a:lnTo>
                <a:lnTo>
                  <a:pt x="2132063" y="81808"/>
                </a:lnTo>
                <a:lnTo>
                  <a:pt x="2175675" y="96882"/>
                </a:lnTo>
                <a:lnTo>
                  <a:pt x="2218710" y="113142"/>
                </a:lnTo>
                <a:lnTo>
                  <a:pt x="2261149" y="130570"/>
                </a:lnTo>
                <a:lnTo>
                  <a:pt x="2302971" y="149144"/>
                </a:lnTo>
                <a:lnTo>
                  <a:pt x="2344156" y="168846"/>
                </a:lnTo>
                <a:lnTo>
                  <a:pt x="2384684" y="189655"/>
                </a:lnTo>
                <a:lnTo>
                  <a:pt x="2424536" y="211552"/>
                </a:lnTo>
                <a:lnTo>
                  <a:pt x="2463690" y="234516"/>
                </a:lnTo>
                <a:lnTo>
                  <a:pt x="2502128" y="258528"/>
                </a:lnTo>
                <a:lnTo>
                  <a:pt x="2539829" y="283567"/>
                </a:lnTo>
                <a:lnTo>
                  <a:pt x="2576773" y="309615"/>
                </a:lnTo>
                <a:lnTo>
                  <a:pt x="2612939" y="336651"/>
                </a:lnTo>
                <a:lnTo>
                  <a:pt x="2648309" y="364656"/>
                </a:lnTo>
                <a:lnTo>
                  <a:pt x="2682861" y="393609"/>
                </a:lnTo>
                <a:lnTo>
                  <a:pt x="2716576" y="423490"/>
                </a:lnTo>
                <a:lnTo>
                  <a:pt x="2749434" y="454281"/>
                </a:lnTo>
                <a:lnTo>
                  <a:pt x="2781415" y="485960"/>
                </a:lnTo>
                <a:lnTo>
                  <a:pt x="2812498" y="518509"/>
                </a:lnTo>
                <a:lnTo>
                  <a:pt x="2842664" y="551906"/>
                </a:lnTo>
                <a:lnTo>
                  <a:pt x="2871893" y="586133"/>
                </a:lnTo>
                <a:lnTo>
                  <a:pt x="2900164" y="621170"/>
                </a:lnTo>
                <a:lnTo>
                  <a:pt x="2927457" y="656996"/>
                </a:lnTo>
                <a:lnTo>
                  <a:pt x="2953753" y="693592"/>
                </a:lnTo>
                <a:lnTo>
                  <a:pt x="2979031" y="730938"/>
                </a:lnTo>
                <a:lnTo>
                  <a:pt x="3003272" y="769014"/>
                </a:lnTo>
                <a:lnTo>
                  <a:pt x="3026455" y="807800"/>
                </a:lnTo>
                <a:lnTo>
                  <a:pt x="3048560" y="847277"/>
                </a:lnTo>
                <a:lnTo>
                  <a:pt x="3069567" y="887424"/>
                </a:lnTo>
                <a:lnTo>
                  <a:pt x="3089457" y="928222"/>
                </a:lnTo>
                <a:lnTo>
                  <a:pt x="3108208" y="969651"/>
                </a:lnTo>
                <a:lnTo>
                  <a:pt x="3125802" y="1011690"/>
                </a:lnTo>
                <a:lnTo>
                  <a:pt x="3142217" y="1054321"/>
                </a:lnTo>
                <a:lnTo>
                  <a:pt x="3157435" y="1097523"/>
                </a:lnTo>
                <a:lnTo>
                  <a:pt x="3171434" y="1141277"/>
                </a:lnTo>
                <a:lnTo>
                  <a:pt x="3184196" y="1185562"/>
                </a:lnTo>
                <a:lnTo>
                  <a:pt x="3195699" y="1230359"/>
                </a:lnTo>
                <a:lnTo>
                  <a:pt x="3205924" y="1275647"/>
                </a:lnTo>
                <a:lnTo>
                  <a:pt x="3214850" y="1321408"/>
                </a:lnTo>
                <a:lnTo>
                  <a:pt x="3222459" y="1367621"/>
                </a:lnTo>
                <a:lnTo>
                  <a:pt x="3228728" y="1414266"/>
                </a:lnTo>
                <a:lnTo>
                  <a:pt x="3233640" y="1461323"/>
                </a:lnTo>
                <a:lnTo>
                  <a:pt x="3237173" y="1508773"/>
                </a:lnTo>
                <a:lnTo>
                  <a:pt x="3239308" y="1556596"/>
                </a:lnTo>
                <a:lnTo>
                  <a:pt x="3240024" y="1604772"/>
                </a:lnTo>
                <a:lnTo>
                  <a:pt x="3239308" y="1652947"/>
                </a:lnTo>
                <a:lnTo>
                  <a:pt x="3237173" y="1700770"/>
                </a:lnTo>
                <a:lnTo>
                  <a:pt x="3233640" y="1748220"/>
                </a:lnTo>
                <a:lnTo>
                  <a:pt x="3228728" y="1795277"/>
                </a:lnTo>
                <a:lnTo>
                  <a:pt x="3222459" y="1841922"/>
                </a:lnTo>
                <a:lnTo>
                  <a:pt x="3214850" y="1888135"/>
                </a:lnTo>
                <a:lnTo>
                  <a:pt x="3205924" y="1933896"/>
                </a:lnTo>
                <a:lnTo>
                  <a:pt x="3195699" y="1979184"/>
                </a:lnTo>
                <a:lnTo>
                  <a:pt x="3184196" y="2023981"/>
                </a:lnTo>
                <a:lnTo>
                  <a:pt x="3171434" y="2068266"/>
                </a:lnTo>
                <a:lnTo>
                  <a:pt x="3157435" y="2112020"/>
                </a:lnTo>
                <a:lnTo>
                  <a:pt x="3142217" y="2155222"/>
                </a:lnTo>
                <a:lnTo>
                  <a:pt x="3125802" y="2197853"/>
                </a:lnTo>
                <a:lnTo>
                  <a:pt x="3108208" y="2239892"/>
                </a:lnTo>
                <a:lnTo>
                  <a:pt x="3089457" y="2281321"/>
                </a:lnTo>
                <a:lnTo>
                  <a:pt x="3069567" y="2322119"/>
                </a:lnTo>
                <a:lnTo>
                  <a:pt x="3048560" y="2362266"/>
                </a:lnTo>
                <a:lnTo>
                  <a:pt x="3026455" y="2401743"/>
                </a:lnTo>
                <a:lnTo>
                  <a:pt x="3003272" y="2440529"/>
                </a:lnTo>
                <a:lnTo>
                  <a:pt x="2979031" y="2478605"/>
                </a:lnTo>
                <a:lnTo>
                  <a:pt x="2953753" y="2515951"/>
                </a:lnTo>
                <a:lnTo>
                  <a:pt x="2927457" y="2552547"/>
                </a:lnTo>
                <a:lnTo>
                  <a:pt x="2900164" y="2588373"/>
                </a:lnTo>
                <a:lnTo>
                  <a:pt x="2871893" y="2623410"/>
                </a:lnTo>
                <a:lnTo>
                  <a:pt x="2842664" y="2657637"/>
                </a:lnTo>
                <a:lnTo>
                  <a:pt x="2812498" y="2691034"/>
                </a:lnTo>
                <a:lnTo>
                  <a:pt x="2781415" y="2723583"/>
                </a:lnTo>
                <a:lnTo>
                  <a:pt x="2749434" y="2755262"/>
                </a:lnTo>
                <a:lnTo>
                  <a:pt x="2716576" y="2786053"/>
                </a:lnTo>
                <a:lnTo>
                  <a:pt x="2682861" y="2815934"/>
                </a:lnTo>
                <a:lnTo>
                  <a:pt x="2648309" y="2844887"/>
                </a:lnTo>
                <a:lnTo>
                  <a:pt x="2612939" y="2872892"/>
                </a:lnTo>
                <a:lnTo>
                  <a:pt x="2576773" y="2899928"/>
                </a:lnTo>
                <a:lnTo>
                  <a:pt x="2539829" y="2925976"/>
                </a:lnTo>
                <a:lnTo>
                  <a:pt x="2502128" y="2951015"/>
                </a:lnTo>
                <a:lnTo>
                  <a:pt x="2463690" y="2975027"/>
                </a:lnTo>
                <a:lnTo>
                  <a:pt x="2424536" y="2997991"/>
                </a:lnTo>
                <a:lnTo>
                  <a:pt x="2384684" y="3019888"/>
                </a:lnTo>
                <a:lnTo>
                  <a:pt x="2344156" y="3040697"/>
                </a:lnTo>
                <a:lnTo>
                  <a:pt x="2302971" y="3060399"/>
                </a:lnTo>
                <a:lnTo>
                  <a:pt x="2261149" y="3078973"/>
                </a:lnTo>
                <a:lnTo>
                  <a:pt x="2218710" y="3096401"/>
                </a:lnTo>
                <a:lnTo>
                  <a:pt x="2175675" y="3112661"/>
                </a:lnTo>
                <a:lnTo>
                  <a:pt x="2132063" y="3127735"/>
                </a:lnTo>
                <a:lnTo>
                  <a:pt x="2087895" y="3141602"/>
                </a:lnTo>
                <a:lnTo>
                  <a:pt x="2043190" y="3154243"/>
                </a:lnTo>
                <a:lnTo>
                  <a:pt x="1997969" y="3165638"/>
                </a:lnTo>
                <a:lnTo>
                  <a:pt x="1952251" y="3175766"/>
                </a:lnTo>
                <a:lnTo>
                  <a:pt x="1906057" y="3184608"/>
                </a:lnTo>
                <a:lnTo>
                  <a:pt x="1859407" y="3192145"/>
                </a:lnTo>
                <a:lnTo>
                  <a:pt x="1812320" y="3198355"/>
                </a:lnTo>
                <a:lnTo>
                  <a:pt x="1764817" y="3203220"/>
                </a:lnTo>
                <a:lnTo>
                  <a:pt x="1716918" y="3206720"/>
                </a:lnTo>
                <a:lnTo>
                  <a:pt x="1668643" y="3208834"/>
                </a:lnTo>
                <a:lnTo>
                  <a:pt x="1620012" y="3209544"/>
                </a:lnTo>
                <a:lnTo>
                  <a:pt x="1571380" y="3208834"/>
                </a:lnTo>
                <a:lnTo>
                  <a:pt x="1523105" y="3206720"/>
                </a:lnTo>
                <a:lnTo>
                  <a:pt x="1475206" y="3203220"/>
                </a:lnTo>
                <a:lnTo>
                  <a:pt x="1427703" y="3198355"/>
                </a:lnTo>
                <a:lnTo>
                  <a:pt x="1380616" y="3192145"/>
                </a:lnTo>
                <a:lnTo>
                  <a:pt x="1333966" y="3184608"/>
                </a:lnTo>
                <a:lnTo>
                  <a:pt x="1287772" y="3175766"/>
                </a:lnTo>
                <a:lnTo>
                  <a:pt x="1242054" y="3165638"/>
                </a:lnTo>
                <a:lnTo>
                  <a:pt x="1196833" y="3154243"/>
                </a:lnTo>
                <a:lnTo>
                  <a:pt x="1152128" y="3141602"/>
                </a:lnTo>
                <a:lnTo>
                  <a:pt x="1107960" y="3127735"/>
                </a:lnTo>
                <a:lnTo>
                  <a:pt x="1064348" y="3112661"/>
                </a:lnTo>
                <a:lnTo>
                  <a:pt x="1021313" y="3096401"/>
                </a:lnTo>
                <a:lnTo>
                  <a:pt x="978874" y="3078973"/>
                </a:lnTo>
                <a:lnTo>
                  <a:pt x="937052" y="3060399"/>
                </a:lnTo>
                <a:lnTo>
                  <a:pt x="895867" y="3040697"/>
                </a:lnTo>
                <a:lnTo>
                  <a:pt x="855339" y="3019888"/>
                </a:lnTo>
                <a:lnTo>
                  <a:pt x="815487" y="2997991"/>
                </a:lnTo>
                <a:lnTo>
                  <a:pt x="776333" y="2975027"/>
                </a:lnTo>
                <a:lnTo>
                  <a:pt x="737895" y="2951015"/>
                </a:lnTo>
                <a:lnTo>
                  <a:pt x="700194" y="2925976"/>
                </a:lnTo>
                <a:lnTo>
                  <a:pt x="663250" y="2899928"/>
                </a:lnTo>
                <a:lnTo>
                  <a:pt x="627084" y="2872892"/>
                </a:lnTo>
                <a:lnTo>
                  <a:pt x="591714" y="2844887"/>
                </a:lnTo>
                <a:lnTo>
                  <a:pt x="557162" y="2815934"/>
                </a:lnTo>
                <a:lnTo>
                  <a:pt x="523447" y="2786053"/>
                </a:lnTo>
                <a:lnTo>
                  <a:pt x="490589" y="2755262"/>
                </a:lnTo>
                <a:lnTo>
                  <a:pt x="458608" y="2723583"/>
                </a:lnTo>
                <a:lnTo>
                  <a:pt x="427525" y="2691034"/>
                </a:lnTo>
                <a:lnTo>
                  <a:pt x="397359" y="2657637"/>
                </a:lnTo>
                <a:lnTo>
                  <a:pt x="368130" y="2623410"/>
                </a:lnTo>
                <a:lnTo>
                  <a:pt x="339859" y="2588373"/>
                </a:lnTo>
                <a:lnTo>
                  <a:pt x="312566" y="2552547"/>
                </a:lnTo>
                <a:lnTo>
                  <a:pt x="286270" y="2515951"/>
                </a:lnTo>
                <a:lnTo>
                  <a:pt x="260992" y="2478605"/>
                </a:lnTo>
                <a:lnTo>
                  <a:pt x="236751" y="2440529"/>
                </a:lnTo>
                <a:lnTo>
                  <a:pt x="213568" y="2401743"/>
                </a:lnTo>
                <a:lnTo>
                  <a:pt x="191463" y="2362266"/>
                </a:lnTo>
                <a:lnTo>
                  <a:pt x="170456" y="2322119"/>
                </a:lnTo>
                <a:lnTo>
                  <a:pt x="150566" y="2281321"/>
                </a:lnTo>
                <a:lnTo>
                  <a:pt x="131815" y="2239892"/>
                </a:lnTo>
                <a:lnTo>
                  <a:pt x="114221" y="2197853"/>
                </a:lnTo>
                <a:lnTo>
                  <a:pt x="97806" y="2155222"/>
                </a:lnTo>
                <a:lnTo>
                  <a:pt x="82588" y="2112020"/>
                </a:lnTo>
                <a:lnTo>
                  <a:pt x="68589" y="2068266"/>
                </a:lnTo>
                <a:lnTo>
                  <a:pt x="55827" y="2023981"/>
                </a:lnTo>
                <a:lnTo>
                  <a:pt x="44324" y="1979184"/>
                </a:lnTo>
                <a:lnTo>
                  <a:pt x="34099" y="1933896"/>
                </a:lnTo>
                <a:lnTo>
                  <a:pt x="25173" y="1888135"/>
                </a:lnTo>
                <a:lnTo>
                  <a:pt x="17564" y="1841922"/>
                </a:lnTo>
                <a:lnTo>
                  <a:pt x="11295" y="1795277"/>
                </a:lnTo>
                <a:lnTo>
                  <a:pt x="6383" y="1748220"/>
                </a:lnTo>
                <a:lnTo>
                  <a:pt x="2850" y="1700770"/>
                </a:lnTo>
                <a:lnTo>
                  <a:pt x="715" y="1652947"/>
                </a:lnTo>
                <a:lnTo>
                  <a:pt x="0" y="1604772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39540" y="3386328"/>
            <a:ext cx="1274064" cy="519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73652" y="3453384"/>
            <a:ext cx="1007363" cy="4389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98976" y="3425952"/>
            <a:ext cx="1155191" cy="402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53355" y="4963667"/>
            <a:ext cx="1583436" cy="42214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753355" y="4963667"/>
            <a:ext cx="1583690" cy="422275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13665" rIns="0" bIns="0" rtlCol="0">
            <a:spAutoFit/>
          </a:bodyPr>
          <a:lstStyle/>
          <a:p>
            <a:pPr marL="473075">
              <a:lnSpc>
                <a:spcPct val="100000"/>
              </a:lnSpc>
              <a:spcBef>
                <a:spcPts val="895"/>
              </a:spcBef>
            </a:pP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Penelitian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70404" y="4989576"/>
            <a:ext cx="2197608" cy="3962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470404" y="4989576"/>
            <a:ext cx="2197735" cy="396240"/>
          </a:xfrm>
          <a:prstGeom prst="rect">
            <a:avLst/>
          </a:prstGeom>
          <a:ln w="6096">
            <a:solidFill>
              <a:srgbClr val="4471C4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790"/>
              </a:spcBef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Pengabdian kepada</a:t>
            </a:r>
            <a:r>
              <a:rPr sz="12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Masyarakat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407664" y="3986784"/>
            <a:ext cx="2467356" cy="51968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21964" y="4052315"/>
            <a:ext cx="2238756" cy="43891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67100" y="4026408"/>
            <a:ext cx="2348483" cy="4023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467100" y="3516248"/>
            <a:ext cx="2348865" cy="808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920">
              <a:lnSpc>
                <a:spcPct val="100000"/>
              </a:lnSpc>
              <a:spcBef>
                <a:spcPts val="100"/>
              </a:spcBef>
            </a:pPr>
            <a:r>
              <a:rPr sz="1200" b="1" spc="-10" dirty="0" err="1" smtClean="0">
                <a:solidFill>
                  <a:srgbClr val="B4C6E7"/>
                </a:solidFill>
                <a:latin typeface="Calibri"/>
                <a:cs typeface="Calibri"/>
              </a:rPr>
              <a:t>Pendidikan</a:t>
            </a:r>
            <a:endParaRPr sz="12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205104">
              <a:lnSpc>
                <a:spcPct val="100000"/>
              </a:lnSpc>
            </a:pP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Luaran </a:t>
            </a:r>
            <a:r>
              <a:rPr sz="1200" b="1" spc="-5" dirty="0">
                <a:solidFill>
                  <a:srgbClr val="B4C6E7"/>
                </a:solidFill>
                <a:latin typeface="Calibri"/>
                <a:cs typeface="Calibri"/>
              </a:rPr>
              <a:t>dan Capaian</a:t>
            </a:r>
            <a:r>
              <a:rPr sz="1200" b="1" spc="30" dirty="0">
                <a:solidFill>
                  <a:srgbClr val="B4C6E7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Tridharma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522220" y="617219"/>
            <a:ext cx="4238244" cy="65227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361944" y="725423"/>
            <a:ext cx="2557272" cy="49225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81655" y="656844"/>
            <a:ext cx="4119372" cy="2662428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46576" y="1191767"/>
            <a:ext cx="1725295" cy="2127885"/>
          </a:xfrm>
          <a:custGeom>
            <a:avLst/>
            <a:gdLst/>
            <a:ahLst/>
            <a:cxnLst/>
            <a:rect l="l" t="t" r="r" b="b"/>
            <a:pathLst>
              <a:path w="1725295" h="2127885">
                <a:moveTo>
                  <a:pt x="0" y="1264920"/>
                </a:moveTo>
                <a:lnTo>
                  <a:pt x="431291" y="1264920"/>
                </a:lnTo>
                <a:lnTo>
                  <a:pt x="431291" y="0"/>
                </a:lnTo>
                <a:lnTo>
                  <a:pt x="1293876" y="0"/>
                </a:lnTo>
                <a:lnTo>
                  <a:pt x="1293876" y="1264920"/>
                </a:lnTo>
                <a:lnTo>
                  <a:pt x="1725168" y="1264920"/>
                </a:lnTo>
                <a:lnTo>
                  <a:pt x="862584" y="2127504"/>
                </a:lnTo>
                <a:lnTo>
                  <a:pt x="0" y="1264920"/>
                </a:lnTo>
                <a:close/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14600" y="1277111"/>
            <a:ext cx="4238244" cy="650748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61132" y="1385316"/>
            <a:ext cx="3343655" cy="49225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74035" y="1316736"/>
            <a:ext cx="4119371" cy="53340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574035" y="794765"/>
            <a:ext cx="4127500" cy="20140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5"/>
              </a:spcBef>
            </a:pPr>
            <a:r>
              <a:rPr sz="2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TUGAS POKOK DAN FUNGSI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b="1" spc="-35" dirty="0" smtClean="0">
                <a:solidFill>
                  <a:srgbClr val="FFFF00"/>
                </a:solidFill>
                <a:latin typeface="Calibri"/>
                <a:cs typeface="Calibri"/>
              </a:rPr>
              <a:t>GUGUS JAMINAN MUTU (GJM)</a:t>
            </a:r>
            <a:endParaRPr dirty="0">
              <a:solidFill>
                <a:srgbClr val="FFFF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R="38735" algn="ctr">
              <a:lnSpc>
                <a:spcPct val="100000"/>
              </a:lnSpc>
              <a:spcBef>
                <a:spcPts val="930"/>
              </a:spcBef>
            </a:pPr>
            <a:r>
              <a:rPr sz="3600" b="1" dirty="0" smtClean="0">
                <a:solidFill>
                  <a:srgbClr val="FF0000"/>
                </a:solidFill>
                <a:latin typeface="Calibri"/>
                <a:cs typeface="Calibri"/>
              </a:rPr>
              <a:t>FAKULTAS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71976" y="2747263"/>
            <a:ext cx="15259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Program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Studi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3606546" y="200659"/>
            <a:ext cx="2183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PERGURUAN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TINGGI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9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787439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426" y="178494"/>
            <a:ext cx="1528318" cy="15283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4487"/>
            <a:ext cx="1295400" cy="16283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0"/>
    </mc:Choice>
    <mc:Fallback>
      <p:transition spd="slow" advClick="0" advTm="3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2828" y="557229"/>
            <a:ext cx="4953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GJM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4072" y="1245923"/>
            <a:ext cx="4419600" cy="8876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Membantu Pelaksanaan Management Representative Dokumen Mutu Akademik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21343731">
            <a:off x="67314" y="3122929"/>
            <a:ext cx="3002574" cy="120756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Ketua GJM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30168" y="2164080"/>
            <a:ext cx="4419600" cy="5791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Mengkoordinir Operasionalisasi </a:t>
            </a:r>
          </a:p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Kegiatan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30168" y="2819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Bersama Sekretaris GJM Mendokumentasikan Dokumen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flipV="1">
            <a:off x="3110688" y="3627116"/>
            <a:ext cx="45049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09728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Membantu Implementasi Management Representative (MR) Dalam Implementasi Dokumen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93920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Melakukan Pelaporan GJM (Setiap Semester) Kepada Dekan &amp; PJM Melalui Link Website Resmi PJM </a:t>
            </a:r>
            <a:r>
              <a:rPr lang="id-ID" sz="1600" dirty="0" smtClean="0">
                <a:solidFill>
                  <a:schemeClr val="bg1"/>
                </a:solidFill>
                <a:latin typeface="Cambria" pitchFamily="18" charset="0"/>
                <a:ea typeface="Cambria" pitchFamily="18" charset="0"/>
              </a:rPr>
              <a:t>(http://pjm.uniramalang.ac.id)</a:t>
            </a:r>
            <a:endParaRPr lang="en-US" sz="1600" dirty="0">
              <a:solidFill>
                <a:schemeClr val="bg1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68296" y="5739376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Memantau &amp; Melaporkan Ketercapaian Indikator Sasaran Mutu Di Tingkat Fakultas &amp; Berkoordinasi Dengan PJM Di Tingkat Universitas</a:t>
            </a:r>
            <a:endParaRPr lang="en-US" sz="1600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28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2" grpId="0" animBg="1"/>
      <p:bldP spid="15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2828" y="557229"/>
            <a:ext cx="4953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GJM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4072" y="1245923"/>
            <a:ext cx="4419600" cy="8876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Bersama Ketua GJM Mengkoordinir Operasionalisasi Kegiatan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21343731">
            <a:off x="67314" y="3122929"/>
            <a:ext cx="3002574" cy="120756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Sekretaris GJM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30168" y="2164080"/>
            <a:ext cx="4419600" cy="5791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Menyusun Dokumen Kelengkapan (Dokumen Mutu Akademik)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30168" y="2819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Membantu Management Representative (MR) Dalam Sosialisasi dan Implementasi Dokumen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flipV="1">
            <a:off x="3110688" y="3627116"/>
            <a:ext cx="45049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09728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Mengkoordinasikan Pengelolaan Dokumen, Track Record Mutu &amp; SDM Dosen Di Tingkat Fakultas &amp; Program Studi</a:t>
            </a:r>
            <a:endParaRPr lang="en-US" sz="1600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93920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Membantu Tugas PJM Dalam Memantau Implementasi SPMI &amp; SPME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68296" y="5739376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Memantau &amp; Melaporkan Ketercapaian Indikator Sasaran Mutu Setiap Semester Kepada Ketua GJM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093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2" grpId="0" animBg="1"/>
      <p:bldP spid="15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33984" y="588006"/>
            <a:ext cx="7604759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PIMPINAN UNIVERSITAS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85800" y="1676400"/>
            <a:ext cx="1828800" cy="1066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Algerian" pitchFamily="82" charset="0"/>
              </a:rPr>
              <a:t>Rektor</a:t>
            </a:r>
            <a:endParaRPr lang="en-US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57600" y="1676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Atas Penjaminan Mutu Universitas Islam Raden Rahmat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85800" y="2895600"/>
            <a:ext cx="1828800" cy="1066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Algerian" pitchFamily="82" charset="0"/>
              </a:rPr>
              <a:t>Wakil Rektor I</a:t>
            </a:r>
            <a:endParaRPr lang="en-US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657600" y="3048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Atas Penjaminan Mutu Bidang Akademik, Riset &amp; Pengabdian Masyarakat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79704" y="4102608"/>
            <a:ext cx="1935480" cy="1066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Algerian" pitchFamily="82" charset="0"/>
              </a:rPr>
              <a:t>Wakil Rektor II</a:t>
            </a:r>
            <a:endParaRPr lang="en-US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615184" y="4876800"/>
            <a:ext cx="103022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688080" y="4343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Atas Penjaminan Mutu Bidang Perencanaan Keuangan, SDM &amp; Operasional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83346" y="5373617"/>
            <a:ext cx="1936053" cy="1066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Algerian" pitchFamily="82" charset="0"/>
              </a:rPr>
              <a:t>Wakil Rektor III</a:t>
            </a:r>
            <a:endParaRPr lang="en-US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2530958" y="3581400"/>
            <a:ext cx="103022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2564486" y="2362200"/>
            <a:ext cx="103022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864863" y="5687567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Atas Penjaminan Mutu Bidang Kerjasama, Kemahasiswaan &amp; Alumni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767584" y="6220967"/>
            <a:ext cx="103022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7379" y="1282191"/>
            <a:ext cx="5419344" cy="543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97379" y="1280160"/>
            <a:ext cx="5419725" cy="5438140"/>
          </a:xfrm>
          <a:custGeom>
            <a:avLst/>
            <a:gdLst/>
            <a:ahLst/>
            <a:cxnLst/>
            <a:rect l="l" t="t" r="r" b="b"/>
            <a:pathLst>
              <a:path w="5419725" h="5438140">
                <a:moveTo>
                  <a:pt x="0" y="2718816"/>
                </a:moveTo>
                <a:lnTo>
                  <a:pt x="419" y="2670479"/>
                </a:lnTo>
                <a:lnTo>
                  <a:pt x="1673" y="2622347"/>
                </a:lnTo>
                <a:lnTo>
                  <a:pt x="3755" y="2574426"/>
                </a:lnTo>
                <a:lnTo>
                  <a:pt x="6658" y="2526722"/>
                </a:lnTo>
                <a:lnTo>
                  <a:pt x="10374" y="2479244"/>
                </a:lnTo>
                <a:lnTo>
                  <a:pt x="14898" y="2431998"/>
                </a:lnTo>
                <a:lnTo>
                  <a:pt x="20221" y="2384991"/>
                </a:lnTo>
                <a:lnTo>
                  <a:pt x="26338" y="2338230"/>
                </a:lnTo>
                <a:lnTo>
                  <a:pt x="33240" y="2291721"/>
                </a:lnTo>
                <a:lnTo>
                  <a:pt x="40922" y="2245473"/>
                </a:lnTo>
                <a:lnTo>
                  <a:pt x="49375" y="2199491"/>
                </a:lnTo>
                <a:lnTo>
                  <a:pt x="58594" y="2153783"/>
                </a:lnTo>
                <a:lnTo>
                  <a:pt x="68572" y="2108355"/>
                </a:lnTo>
                <a:lnTo>
                  <a:pt x="79301" y="2063215"/>
                </a:lnTo>
                <a:lnTo>
                  <a:pt x="90774" y="2018370"/>
                </a:lnTo>
                <a:lnTo>
                  <a:pt x="102985" y="1973827"/>
                </a:lnTo>
                <a:lnTo>
                  <a:pt x="115926" y="1929592"/>
                </a:lnTo>
                <a:lnTo>
                  <a:pt x="129591" y="1885672"/>
                </a:lnTo>
                <a:lnTo>
                  <a:pt x="143973" y="1842075"/>
                </a:lnTo>
                <a:lnTo>
                  <a:pt x="159065" y="1798807"/>
                </a:lnTo>
                <a:lnTo>
                  <a:pt x="174859" y="1755876"/>
                </a:lnTo>
                <a:lnTo>
                  <a:pt x="191350" y="1713288"/>
                </a:lnTo>
                <a:lnTo>
                  <a:pt x="208529" y="1671050"/>
                </a:lnTo>
                <a:lnTo>
                  <a:pt x="226391" y="1629170"/>
                </a:lnTo>
                <a:lnTo>
                  <a:pt x="244927" y="1587654"/>
                </a:lnTo>
                <a:lnTo>
                  <a:pt x="264132" y="1546509"/>
                </a:lnTo>
                <a:lnTo>
                  <a:pt x="283998" y="1505742"/>
                </a:lnTo>
                <a:lnTo>
                  <a:pt x="304519" y="1465360"/>
                </a:lnTo>
                <a:lnTo>
                  <a:pt x="325686" y="1425370"/>
                </a:lnTo>
                <a:lnTo>
                  <a:pt x="347495" y="1385779"/>
                </a:lnTo>
                <a:lnTo>
                  <a:pt x="369936" y="1346595"/>
                </a:lnTo>
                <a:lnTo>
                  <a:pt x="393005" y="1307823"/>
                </a:lnTo>
                <a:lnTo>
                  <a:pt x="416693" y="1269471"/>
                </a:lnTo>
                <a:lnTo>
                  <a:pt x="440993" y="1231546"/>
                </a:lnTo>
                <a:lnTo>
                  <a:pt x="465900" y="1194055"/>
                </a:lnTo>
                <a:lnTo>
                  <a:pt x="491405" y="1157004"/>
                </a:lnTo>
                <a:lnTo>
                  <a:pt x="517503" y="1120401"/>
                </a:lnTo>
                <a:lnTo>
                  <a:pt x="544185" y="1084253"/>
                </a:lnTo>
                <a:lnTo>
                  <a:pt x="571445" y="1048567"/>
                </a:lnTo>
                <a:lnTo>
                  <a:pt x="599277" y="1013349"/>
                </a:lnTo>
                <a:lnTo>
                  <a:pt x="627672" y="978607"/>
                </a:lnTo>
                <a:lnTo>
                  <a:pt x="656625" y="944347"/>
                </a:lnTo>
                <a:lnTo>
                  <a:pt x="686128" y="910577"/>
                </a:lnTo>
                <a:lnTo>
                  <a:pt x="716175" y="877304"/>
                </a:lnTo>
                <a:lnTo>
                  <a:pt x="746757" y="844533"/>
                </a:lnTo>
                <a:lnTo>
                  <a:pt x="777870" y="812273"/>
                </a:lnTo>
                <a:lnTo>
                  <a:pt x="809505" y="780531"/>
                </a:lnTo>
                <a:lnTo>
                  <a:pt x="841656" y="749313"/>
                </a:lnTo>
                <a:lnTo>
                  <a:pt x="874315" y="718626"/>
                </a:lnTo>
                <a:lnTo>
                  <a:pt x="907476" y="688477"/>
                </a:lnTo>
                <a:lnTo>
                  <a:pt x="941132" y="658873"/>
                </a:lnTo>
                <a:lnTo>
                  <a:pt x="975276" y="629822"/>
                </a:lnTo>
                <a:lnTo>
                  <a:pt x="1009900" y="601330"/>
                </a:lnTo>
                <a:lnTo>
                  <a:pt x="1044999" y="573403"/>
                </a:lnTo>
                <a:lnTo>
                  <a:pt x="1080565" y="546050"/>
                </a:lnTo>
                <a:lnTo>
                  <a:pt x="1116591" y="519277"/>
                </a:lnTo>
                <a:lnTo>
                  <a:pt x="1153071" y="493090"/>
                </a:lnTo>
                <a:lnTo>
                  <a:pt x="1189996" y="467498"/>
                </a:lnTo>
                <a:lnTo>
                  <a:pt x="1227361" y="442506"/>
                </a:lnTo>
                <a:lnTo>
                  <a:pt x="1265158" y="418123"/>
                </a:lnTo>
                <a:lnTo>
                  <a:pt x="1303381" y="394354"/>
                </a:lnTo>
                <a:lnTo>
                  <a:pt x="1342023" y="371206"/>
                </a:lnTo>
                <a:lnTo>
                  <a:pt x="1381076" y="348688"/>
                </a:lnTo>
                <a:lnTo>
                  <a:pt x="1420533" y="326805"/>
                </a:lnTo>
                <a:lnTo>
                  <a:pt x="1460389" y="305565"/>
                </a:lnTo>
                <a:lnTo>
                  <a:pt x="1500635" y="284974"/>
                </a:lnTo>
                <a:lnTo>
                  <a:pt x="1541265" y="265040"/>
                </a:lnTo>
                <a:lnTo>
                  <a:pt x="1582272" y="245769"/>
                </a:lnTo>
                <a:lnTo>
                  <a:pt x="1623649" y="227169"/>
                </a:lnTo>
                <a:lnTo>
                  <a:pt x="1665389" y="209246"/>
                </a:lnTo>
                <a:lnTo>
                  <a:pt x="1707486" y="192008"/>
                </a:lnTo>
                <a:lnTo>
                  <a:pt x="1749931" y="175461"/>
                </a:lnTo>
                <a:lnTo>
                  <a:pt x="1792719" y="159612"/>
                </a:lnTo>
                <a:lnTo>
                  <a:pt x="1835842" y="144469"/>
                </a:lnTo>
                <a:lnTo>
                  <a:pt x="1879293" y="130037"/>
                </a:lnTo>
                <a:lnTo>
                  <a:pt x="1923066" y="116325"/>
                </a:lnTo>
                <a:lnTo>
                  <a:pt x="1967154" y="103339"/>
                </a:lnTo>
                <a:lnTo>
                  <a:pt x="2011549" y="91087"/>
                </a:lnTo>
                <a:lnTo>
                  <a:pt x="2056245" y="79574"/>
                </a:lnTo>
                <a:lnTo>
                  <a:pt x="2101234" y="68808"/>
                </a:lnTo>
                <a:lnTo>
                  <a:pt x="2146510" y="58796"/>
                </a:lnTo>
                <a:lnTo>
                  <a:pt x="2192067" y="49546"/>
                </a:lnTo>
                <a:lnTo>
                  <a:pt x="2237896" y="41063"/>
                </a:lnTo>
                <a:lnTo>
                  <a:pt x="2283991" y="33355"/>
                </a:lnTo>
                <a:lnTo>
                  <a:pt x="2330345" y="26428"/>
                </a:lnTo>
                <a:lnTo>
                  <a:pt x="2376951" y="20291"/>
                </a:lnTo>
                <a:lnTo>
                  <a:pt x="2423802" y="14949"/>
                </a:lnTo>
                <a:lnTo>
                  <a:pt x="2470892" y="10410"/>
                </a:lnTo>
                <a:lnTo>
                  <a:pt x="2518213" y="6681"/>
                </a:lnTo>
                <a:lnTo>
                  <a:pt x="2565758" y="3768"/>
                </a:lnTo>
                <a:lnTo>
                  <a:pt x="2613521" y="1679"/>
                </a:lnTo>
                <a:lnTo>
                  <a:pt x="2661495" y="421"/>
                </a:lnTo>
                <a:lnTo>
                  <a:pt x="2709672" y="0"/>
                </a:lnTo>
                <a:lnTo>
                  <a:pt x="2757848" y="421"/>
                </a:lnTo>
                <a:lnTo>
                  <a:pt x="2805822" y="1679"/>
                </a:lnTo>
                <a:lnTo>
                  <a:pt x="2853585" y="3768"/>
                </a:lnTo>
                <a:lnTo>
                  <a:pt x="2901130" y="6681"/>
                </a:lnTo>
                <a:lnTo>
                  <a:pt x="2948451" y="10410"/>
                </a:lnTo>
                <a:lnTo>
                  <a:pt x="2995541" y="14949"/>
                </a:lnTo>
                <a:lnTo>
                  <a:pt x="3042392" y="20291"/>
                </a:lnTo>
                <a:lnTo>
                  <a:pt x="3088998" y="26428"/>
                </a:lnTo>
                <a:lnTo>
                  <a:pt x="3135352" y="33355"/>
                </a:lnTo>
                <a:lnTo>
                  <a:pt x="3181447" y="41063"/>
                </a:lnTo>
                <a:lnTo>
                  <a:pt x="3227276" y="49546"/>
                </a:lnTo>
                <a:lnTo>
                  <a:pt x="3272833" y="58796"/>
                </a:lnTo>
                <a:lnTo>
                  <a:pt x="3318109" y="68808"/>
                </a:lnTo>
                <a:lnTo>
                  <a:pt x="3363098" y="79574"/>
                </a:lnTo>
                <a:lnTo>
                  <a:pt x="3407794" y="91087"/>
                </a:lnTo>
                <a:lnTo>
                  <a:pt x="3452189" y="103339"/>
                </a:lnTo>
                <a:lnTo>
                  <a:pt x="3496277" y="116325"/>
                </a:lnTo>
                <a:lnTo>
                  <a:pt x="3540050" y="130037"/>
                </a:lnTo>
                <a:lnTo>
                  <a:pt x="3583501" y="144469"/>
                </a:lnTo>
                <a:lnTo>
                  <a:pt x="3626624" y="159612"/>
                </a:lnTo>
                <a:lnTo>
                  <a:pt x="3669412" y="175461"/>
                </a:lnTo>
                <a:lnTo>
                  <a:pt x="3711857" y="192008"/>
                </a:lnTo>
                <a:lnTo>
                  <a:pt x="3753954" y="209246"/>
                </a:lnTo>
                <a:lnTo>
                  <a:pt x="3795694" y="227169"/>
                </a:lnTo>
                <a:lnTo>
                  <a:pt x="3837071" y="245769"/>
                </a:lnTo>
                <a:lnTo>
                  <a:pt x="3878078" y="265040"/>
                </a:lnTo>
                <a:lnTo>
                  <a:pt x="3918708" y="284974"/>
                </a:lnTo>
                <a:lnTo>
                  <a:pt x="3958954" y="305565"/>
                </a:lnTo>
                <a:lnTo>
                  <a:pt x="3998810" y="326805"/>
                </a:lnTo>
                <a:lnTo>
                  <a:pt x="4038267" y="348688"/>
                </a:lnTo>
                <a:lnTo>
                  <a:pt x="4077320" y="371206"/>
                </a:lnTo>
                <a:lnTo>
                  <a:pt x="4115962" y="394354"/>
                </a:lnTo>
                <a:lnTo>
                  <a:pt x="4154185" y="418123"/>
                </a:lnTo>
                <a:lnTo>
                  <a:pt x="4191982" y="442506"/>
                </a:lnTo>
                <a:lnTo>
                  <a:pt x="4229347" y="467498"/>
                </a:lnTo>
                <a:lnTo>
                  <a:pt x="4266272" y="493090"/>
                </a:lnTo>
                <a:lnTo>
                  <a:pt x="4302752" y="519277"/>
                </a:lnTo>
                <a:lnTo>
                  <a:pt x="4338778" y="546050"/>
                </a:lnTo>
                <a:lnTo>
                  <a:pt x="4374344" y="573403"/>
                </a:lnTo>
                <a:lnTo>
                  <a:pt x="4409443" y="601330"/>
                </a:lnTo>
                <a:lnTo>
                  <a:pt x="4444067" y="629822"/>
                </a:lnTo>
                <a:lnTo>
                  <a:pt x="4478211" y="658873"/>
                </a:lnTo>
                <a:lnTo>
                  <a:pt x="4511867" y="688477"/>
                </a:lnTo>
                <a:lnTo>
                  <a:pt x="4545028" y="718626"/>
                </a:lnTo>
                <a:lnTo>
                  <a:pt x="4577687" y="749313"/>
                </a:lnTo>
                <a:lnTo>
                  <a:pt x="4609838" y="780531"/>
                </a:lnTo>
                <a:lnTo>
                  <a:pt x="4641473" y="812273"/>
                </a:lnTo>
                <a:lnTo>
                  <a:pt x="4672586" y="844533"/>
                </a:lnTo>
                <a:lnTo>
                  <a:pt x="4703168" y="877304"/>
                </a:lnTo>
                <a:lnTo>
                  <a:pt x="4733215" y="910577"/>
                </a:lnTo>
                <a:lnTo>
                  <a:pt x="4762718" y="944347"/>
                </a:lnTo>
                <a:lnTo>
                  <a:pt x="4791671" y="978607"/>
                </a:lnTo>
                <a:lnTo>
                  <a:pt x="4820066" y="1013349"/>
                </a:lnTo>
                <a:lnTo>
                  <a:pt x="4847898" y="1048567"/>
                </a:lnTo>
                <a:lnTo>
                  <a:pt x="4875158" y="1084253"/>
                </a:lnTo>
                <a:lnTo>
                  <a:pt x="4901840" y="1120401"/>
                </a:lnTo>
                <a:lnTo>
                  <a:pt x="4927938" y="1157004"/>
                </a:lnTo>
                <a:lnTo>
                  <a:pt x="4953443" y="1194055"/>
                </a:lnTo>
                <a:lnTo>
                  <a:pt x="4978350" y="1231546"/>
                </a:lnTo>
                <a:lnTo>
                  <a:pt x="5002650" y="1269471"/>
                </a:lnTo>
                <a:lnTo>
                  <a:pt x="5026338" y="1307823"/>
                </a:lnTo>
                <a:lnTo>
                  <a:pt x="5049407" y="1346595"/>
                </a:lnTo>
                <a:lnTo>
                  <a:pt x="5071848" y="1385779"/>
                </a:lnTo>
                <a:lnTo>
                  <a:pt x="5093657" y="1425370"/>
                </a:lnTo>
                <a:lnTo>
                  <a:pt x="5114824" y="1465360"/>
                </a:lnTo>
                <a:lnTo>
                  <a:pt x="5135345" y="1505742"/>
                </a:lnTo>
                <a:lnTo>
                  <a:pt x="5155211" y="1546509"/>
                </a:lnTo>
                <a:lnTo>
                  <a:pt x="5174416" y="1587654"/>
                </a:lnTo>
                <a:lnTo>
                  <a:pt x="5192952" y="1629170"/>
                </a:lnTo>
                <a:lnTo>
                  <a:pt x="5210814" y="1671050"/>
                </a:lnTo>
                <a:lnTo>
                  <a:pt x="5227993" y="1713288"/>
                </a:lnTo>
                <a:lnTo>
                  <a:pt x="5244484" y="1755876"/>
                </a:lnTo>
                <a:lnTo>
                  <a:pt x="5260278" y="1798807"/>
                </a:lnTo>
                <a:lnTo>
                  <a:pt x="5275370" y="1842075"/>
                </a:lnTo>
                <a:lnTo>
                  <a:pt x="5289752" y="1885672"/>
                </a:lnTo>
                <a:lnTo>
                  <a:pt x="5303417" y="1929592"/>
                </a:lnTo>
                <a:lnTo>
                  <a:pt x="5316358" y="1973827"/>
                </a:lnTo>
                <a:lnTo>
                  <a:pt x="5328569" y="2018370"/>
                </a:lnTo>
                <a:lnTo>
                  <a:pt x="5340042" y="2063215"/>
                </a:lnTo>
                <a:lnTo>
                  <a:pt x="5350771" y="2108355"/>
                </a:lnTo>
                <a:lnTo>
                  <a:pt x="5360749" y="2153783"/>
                </a:lnTo>
                <a:lnTo>
                  <a:pt x="5369968" y="2199491"/>
                </a:lnTo>
                <a:lnTo>
                  <a:pt x="5378421" y="2245473"/>
                </a:lnTo>
                <a:lnTo>
                  <a:pt x="5386103" y="2291721"/>
                </a:lnTo>
                <a:lnTo>
                  <a:pt x="5393005" y="2338230"/>
                </a:lnTo>
                <a:lnTo>
                  <a:pt x="5399122" y="2384991"/>
                </a:lnTo>
                <a:lnTo>
                  <a:pt x="5404445" y="2431998"/>
                </a:lnTo>
                <a:lnTo>
                  <a:pt x="5408969" y="2479244"/>
                </a:lnTo>
                <a:lnTo>
                  <a:pt x="5412685" y="2526722"/>
                </a:lnTo>
                <a:lnTo>
                  <a:pt x="5415588" y="2574426"/>
                </a:lnTo>
                <a:lnTo>
                  <a:pt x="5417670" y="2622347"/>
                </a:lnTo>
                <a:lnTo>
                  <a:pt x="5418924" y="2670479"/>
                </a:lnTo>
                <a:lnTo>
                  <a:pt x="5419344" y="2718816"/>
                </a:lnTo>
                <a:lnTo>
                  <a:pt x="5418924" y="2767152"/>
                </a:lnTo>
                <a:lnTo>
                  <a:pt x="5417670" y="2815284"/>
                </a:lnTo>
                <a:lnTo>
                  <a:pt x="5415588" y="2863205"/>
                </a:lnTo>
                <a:lnTo>
                  <a:pt x="5412685" y="2910909"/>
                </a:lnTo>
                <a:lnTo>
                  <a:pt x="5408969" y="2958387"/>
                </a:lnTo>
                <a:lnTo>
                  <a:pt x="5404445" y="3005633"/>
                </a:lnTo>
                <a:lnTo>
                  <a:pt x="5399122" y="3052640"/>
                </a:lnTo>
                <a:lnTo>
                  <a:pt x="5393005" y="3099401"/>
                </a:lnTo>
                <a:lnTo>
                  <a:pt x="5386103" y="3145910"/>
                </a:lnTo>
                <a:lnTo>
                  <a:pt x="5378421" y="3192158"/>
                </a:lnTo>
                <a:lnTo>
                  <a:pt x="5369968" y="3238140"/>
                </a:lnTo>
                <a:lnTo>
                  <a:pt x="5360749" y="3283848"/>
                </a:lnTo>
                <a:lnTo>
                  <a:pt x="5350771" y="3329276"/>
                </a:lnTo>
                <a:lnTo>
                  <a:pt x="5340042" y="3374416"/>
                </a:lnTo>
                <a:lnTo>
                  <a:pt x="5328569" y="3419261"/>
                </a:lnTo>
                <a:lnTo>
                  <a:pt x="5316358" y="3463804"/>
                </a:lnTo>
                <a:lnTo>
                  <a:pt x="5303417" y="3508039"/>
                </a:lnTo>
                <a:lnTo>
                  <a:pt x="5289752" y="3551959"/>
                </a:lnTo>
                <a:lnTo>
                  <a:pt x="5275370" y="3595556"/>
                </a:lnTo>
                <a:lnTo>
                  <a:pt x="5260278" y="3638824"/>
                </a:lnTo>
                <a:lnTo>
                  <a:pt x="5244484" y="3681755"/>
                </a:lnTo>
                <a:lnTo>
                  <a:pt x="5227993" y="3724343"/>
                </a:lnTo>
                <a:lnTo>
                  <a:pt x="5210814" y="3766581"/>
                </a:lnTo>
                <a:lnTo>
                  <a:pt x="5192952" y="3808461"/>
                </a:lnTo>
                <a:lnTo>
                  <a:pt x="5174416" y="3849977"/>
                </a:lnTo>
                <a:lnTo>
                  <a:pt x="5155211" y="3891122"/>
                </a:lnTo>
                <a:lnTo>
                  <a:pt x="5135345" y="3931889"/>
                </a:lnTo>
                <a:lnTo>
                  <a:pt x="5114824" y="3972271"/>
                </a:lnTo>
                <a:lnTo>
                  <a:pt x="5093657" y="4012261"/>
                </a:lnTo>
                <a:lnTo>
                  <a:pt x="5071848" y="4051852"/>
                </a:lnTo>
                <a:lnTo>
                  <a:pt x="5049407" y="4091036"/>
                </a:lnTo>
                <a:lnTo>
                  <a:pt x="5026338" y="4129808"/>
                </a:lnTo>
                <a:lnTo>
                  <a:pt x="5002650" y="4168160"/>
                </a:lnTo>
                <a:lnTo>
                  <a:pt x="4978350" y="4206085"/>
                </a:lnTo>
                <a:lnTo>
                  <a:pt x="4953443" y="4243576"/>
                </a:lnTo>
                <a:lnTo>
                  <a:pt x="4927938" y="4280627"/>
                </a:lnTo>
                <a:lnTo>
                  <a:pt x="4901840" y="4317230"/>
                </a:lnTo>
                <a:lnTo>
                  <a:pt x="4875158" y="4353378"/>
                </a:lnTo>
                <a:lnTo>
                  <a:pt x="4847898" y="4389064"/>
                </a:lnTo>
                <a:lnTo>
                  <a:pt x="4820066" y="4424282"/>
                </a:lnTo>
                <a:lnTo>
                  <a:pt x="4791671" y="4459024"/>
                </a:lnTo>
                <a:lnTo>
                  <a:pt x="4762718" y="4493284"/>
                </a:lnTo>
                <a:lnTo>
                  <a:pt x="4733215" y="4527054"/>
                </a:lnTo>
                <a:lnTo>
                  <a:pt x="4703168" y="4560327"/>
                </a:lnTo>
                <a:lnTo>
                  <a:pt x="4672586" y="4593098"/>
                </a:lnTo>
                <a:lnTo>
                  <a:pt x="4641473" y="4625358"/>
                </a:lnTo>
                <a:lnTo>
                  <a:pt x="4609838" y="4657100"/>
                </a:lnTo>
                <a:lnTo>
                  <a:pt x="4577687" y="4688318"/>
                </a:lnTo>
                <a:lnTo>
                  <a:pt x="4545028" y="4719005"/>
                </a:lnTo>
                <a:lnTo>
                  <a:pt x="4511867" y="4749154"/>
                </a:lnTo>
                <a:lnTo>
                  <a:pt x="4478211" y="4778758"/>
                </a:lnTo>
                <a:lnTo>
                  <a:pt x="4444067" y="4807809"/>
                </a:lnTo>
                <a:lnTo>
                  <a:pt x="4409443" y="4836301"/>
                </a:lnTo>
                <a:lnTo>
                  <a:pt x="4374344" y="4864228"/>
                </a:lnTo>
                <a:lnTo>
                  <a:pt x="4338778" y="4891581"/>
                </a:lnTo>
                <a:lnTo>
                  <a:pt x="4302752" y="4918354"/>
                </a:lnTo>
                <a:lnTo>
                  <a:pt x="4266272" y="4944541"/>
                </a:lnTo>
                <a:lnTo>
                  <a:pt x="4229347" y="4970133"/>
                </a:lnTo>
                <a:lnTo>
                  <a:pt x="4191982" y="4995125"/>
                </a:lnTo>
                <a:lnTo>
                  <a:pt x="4154185" y="5019508"/>
                </a:lnTo>
                <a:lnTo>
                  <a:pt x="4115962" y="5043277"/>
                </a:lnTo>
                <a:lnTo>
                  <a:pt x="4077320" y="5066425"/>
                </a:lnTo>
                <a:lnTo>
                  <a:pt x="4038267" y="5088943"/>
                </a:lnTo>
                <a:lnTo>
                  <a:pt x="3998810" y="5110826"/>
                </a:lnTo>
                <a:lnTo>
                  <a:pt x="3958954" y="5132066"/>
                </a:lnTo>
                <a:lnTo>
                  <a:pt x="3918708" y="5152657"/>
                </a:lnTo>
                <a:lnTo>
                  <a:pt x="3878078" y="5172591"/>
                </a:lnTo>
                <a:lnTo>
                  <a:pt x="3837071" y="5191862"/>
                </a:lnTo>
                <a:lnTo>
                  <a:pt x="3795694" y="5210462"/>
                </a:lnTo>
                <a:lnTo>
                  <a:pt x="3753954" y="5228385"/>
                </a:lnTo>
                <a:lnTo>
                  <a:pt x="3711857" y="5245623"/>
                </a:lnTo>
                <a:lnTo>
                  <a:pt x="3669412" y="5262170"/>
                </a:lnTo>
                <a:lnTo>
                  <a:pt x="3626624" y="5278019"/>
                </a:lnTo>
                <a:lnTo>
                  <a:pt x="3583501" y="5293162"/>
                </a:lnTo>
                <a:lnTo>
                  <a:pt x="3540050" y="5307594"/>
                </a:lnTo>
                <a:lnTo>
                  <a:pt x="3496277" y="5321306"/>
                </a:lnTo>
                <a:lnTo>
                  <a:pt x="3452189" y="5334292"/>
                </a:lnTo>
                <a:lnTo>
                  <a:pt x="3407794" y="5346544"/>
                </a:lnTo>
                <a:lnTo>
                  <a:pt x="3363098" y="5358057"/>
                </a:lnTo>
                <a:lnTo>
                  <a:pt x="3318109" y="5368823"/>
                </a:lnTo>
                <a:lnTo>
                  <a:pt x="3272833" y="5378835"/>
                </a:lnTo>
                <a:lnTo>
                  <a:pt x="3227276" y="5388085"/>
                </a:lnTo>
                <a:lnTo>
                  <a:pt x="3181447" y="5396568"/>
                </a:lnTo>
                <a:lnTo>
                  <a:pt x="3135352" y="5404276"/>
                </a:lnTo>
                <a:lnTo>
                  <a:pt x="3088998" y="5411203"/>
                </a:lnTo>
                <a:lnTo>
                  <a:pt x="3042392" y="5417340"/>
                </a:lnTo>
                <a:lnTo>
                  <a:pt x="2995541" y="5422682"/>
                </a:lnTo>
                <a:lnTo>
                  <a:pt x="2948451" y="5427221"/>
                </a:lnTo>
                <a:lnTo>
                  <a:pt x="2901130" y="5430950"/>
                </a:lnTo>
                <a:lnTo>
                  <a:pt x="2853585" y="5433863"/>
                </a:lnTo>
                <a:lnTo>
                  <a:pt x="2805822" y="5435952"/>
                </a:lnTo>
                <a:lnTo>
                  <a:pt x="2757848" y="5437210"/>
                </a:lnTo>
                <a:lnTo>
                  <a:pt x="2709672" y="5437632"/>
                </a:lnTo>
                <a:lnTo>
                  <a:pt x="2661495" y="5437210"/>
                </a:lnTo>
                <a:lnTo>
                  <a:pt x="2613521" y="5435952"/>
                </a:lnTo>
                <a:lnTo>
                  <a:pt x="2565758" y="5433863"/>
                </a:lnTo>
                <a:lnTo>
                  <a:pt x="2518213" y="5430950"/>
                </a:lnTo>
                <a:lnTo>
                  <a:pt x="2470892" y="5427221"/>
                </a:lnTo>
                <a:lnTo>
                  <a:pt x="2423802" y="5422682"/>
                </a:lnTo>
                <a:lnTo>
                  <a:pt x="2376951" y="5417340"/>
                </a:lnTo>
                <a:lnTo>
                  <a:pt x="2330345" y="5411203"/>
                </a:lnTo>
                <a:lnTo>
                  <a:pt x="2283991" y="5404276"/>
                </a:lnTo>
                <a:lnTo>
                  <a:pt x="2237896" y="5396568"/>
                </a:lnTo>
                <a:lnTo>
                  <a:pt x="2192067" y="5388085"/>
                </a:lnTo>
                <a:lnTo>
                  <a:pt x="2146510" y="5378835"/>
                </a:lnTo>
                <a:lnTo>
                  <a:pt x="2101234" y="5368823"/>
                </a:lnTo>
                <a:lnTo>
                  <a:pt x="2056245" y="5358057"/>
                </a:lnTo>
                <a:lnTo>
                  <a:pt x="2011549" y="5346544"/>
                </a:lnTo>
                <a:lnTo>
                  <a:pt x="1967154" y="5334292"/>
                </a:lnTo>
                <a:lnTo>
                  <a:pt x="1923066" y="5321306"/>
                </a:lnTo>
                <a:lnTo>
                  <a:pt x="1879293" y="5307594"/>
                </a:lnTo>
                <a:lnTo>
                  <a:pt x="1835842" y="5293162"/>
                </a:lnTo>
                <a:lnTo>
                  <a:pt x="1792719" y="5278019"/>
                </a:lnTo>
                <a:lnTo>
                  <a:pt x="1749931" y="5262170"/>
                </a:lnTo>
                <a:lnTo>
                  <a:pt x="1707486" y="5245623"/>
                </a:lnTo>
                <a:lnTo>
                  <a:pt x="1665389" y="5228385"/>
                </a:lnTo>
                <a:lnTo>
                  <a:pt x="1623649" y="5210462"/>
                </a:lnTo>
                <a:lnTo>
                  <a:pt x="1582272" y="5191862"/>
                </a:lnTo>
                <a:lnTo>
                  <a:pt x="1541265" y="5172591"/>
                </a:lnTo>
                <a:lnTo>
                  <a:pt x="1500635" y="5152657"/>
                </a:lnTo>
                <a:lnTo>
                  <a:pt x="1460389" y="5132066"/>
                </a:lnTo>
                <a:lnTo>
                  <a:pt x="1420533" y="5110826"/>
                </a:lnTo>
                <a:lnTo>
                  <a:pt x="1381076" y="5088943"/>
                </a:lnTo>
                <a:lnTo>
                  <a:pt x="1342023" y="5066425"/>
                </a:lnTo>
                <a:lnTo>
                  <a:pt x="1303381" y="5043277"/>
                </a:lnTo>
                <a:lnTo>
                  <a:pt x="1265158" y="5019508"/>
                </a:lnTo>
                <a:lnTo>
                  <a:pt x="1227361" y="4995125"/>
                </a:lnTo>
                <a:lnTo>
                  <a:pt x="1189996" y="4970133"/>
                </a:lnTo>
                <a:lnTo>
                  <a:pt x="1153071" y="4944541"/>
                </a:lnTo>
                <a:lnTo>
                  <a:pt x="1116591" y="4918354"/>
                </a:lnTo>
                <a:lnTo>
                  <a:pt x="1080565" y="4891581"/>
                </a:lnTo>
                <a:lnTo>
                  <a:pt x="1044999" y="4864228"/>
                </a:lnTo>
                <a:lnTo>
                  <a:pt x="1009900" y="4836301"/>
                </a:lnTo>
                <a:lnTo>
                  <a:pt x="975276" y="4807809"/>
                </a:lnTo>
                <a:lnTo>
                  <a:pt x="941132" y="4778758"/>
                </a:lnTo>
                <a:lnTo>
                  <a:pt x="907476" y="4749154"/>
                </a:lnTo>
                <a:lnTo>
                  <a:pt x="874315" y="4719005"/>
                </a:lnTo>
                <a:lnTo>
                  <a:pt x="841656" y="4688318"/>
                </a:lnTo>
                <a:lnTo>
                  <a:pt x="809505" y="4657100"/>
                </a:lnTo>
                <a:lnTo>
                  <a:pt x="777870" y="4625358"/>
                </a:lnTo>
                <a:lnTo>
                  <a:pt x="746757" y="4593098"/>
                </a:lnTo>
                <a:lnTo>
                  <a:pt x="716175" y="4560327"/>
                </a:lnTo>
                <a:lnTo>
                  <a:pt x="686128" y="4527054"/>
                </a:lnTo>
                <a:lnTo>
                  <a:pt x="656625" y="4493284"/>
                </a:lnTo>
                <a:lnTo>
                  <a:pt x="627672" y="4459024"/>
                </a:lnTo>
                <a:lnTo>
                  <a:pt x="599277" y="4424282"/>
                </a:lnTo>
                <a:lnTo>
                  <a:pt x="571445" y="4389064"/>
                </a:lnTo>
                <a:lnTo>
                  <a:pt x="544185" y="4353378"/>
                </a:lnTo>
                <a:lnTo>
                  <a:pt x="517503" y="4317230"/>
                </a:lnTo>
                <a:lnTo>
                  <a:pt x="491405" y="4280627"/>
                </a:lnTo>
                <a:lnTo>
                  <a:pt x="465900" y="4243576"/>
                </a:lnTo>
                <a:lnTo>
                  <a:pt x="440993" y="4206085"/>
                </a:lnTo>
                <a:lnTo>
                  <a:pt x="416693" y="4168160"/>
                </a:lnTo>
                <a:lnTo>
                  <a:pt x="393005" y="4129808"/>
                </a:lnTo>
                <a:lnTo>
                  <a:pt x="369936" y="4091036"/>
                </a:lnTo>
                <a:lnTo>
                  <a:pt x="347495" y="4051852"/>
                </a:lnTo>
                <a:lnTo>
                  <a:pt x="325686" y="4012261"/>
                </a:lnTo>
                <a:lnTo>
                  <a:pt x="304519" y="3972271"/>
                </a:lnTo>
                <a:lnTo>
                  <a:pt x="283998" y="3931889"/>
                </a:lnTo>
                <a:lnTo>
                  <a:pt x="264132" y="3891122"/>
                </a:lnTo>
                <a:lnTo>
                  <a:pt x="244927" y="3849977"/>
                </a:lnTo>
                <a:lnTo>
                  <a:pt x="226391" y="3808461"/>
                </a:lnTo>
                <a:lnTo>
                  <a:pt x="208529" y="3766581"/>
                </a:lnTo>
                <a:lnTo>
                  <a:pt x="191350" y="3724343"/>
                </a:lnTo>
                <a:lnTo>
                  <a:pt x="174859" y="3681755"/>
                </a:lnTo>
                <a:lnTo>
                  <a:pt x="159065" y="3638824"/>
                </a:lnTo>
                <a:lnTo>
                  <a:pt x="143973" y="3595556"/>
                </a:lnTo>
                <a:lnTo>
                  <a:pt x="129591" y="3551959"/>
                </a:lnTo>
                <a:lnTo>
                  <a:pt x="115926" y="3508039"/>
                </a:lnTo>
                <a:lnTo>
                  <a:pt x="102985" y="3463804"/>
                </a:lnTo>
                <a:lnTo>
                  <a:pt x="90774" y="3419261"/>
                </a:lnTo>
                <a:lnTo>
                  <a:pt x="79301" y="3374416"/>
                </a:lnTo>
                <a:lnTo>
                  <a:pt x="68572" y="3329276"/>
                </a:lnTo>
                <a:lnTo>
                  <a:pt x="58594" y="3283848"/>
                </a:lnTo>
                <a:lnTo>
                  <a:pt x="49375" y="3238140"/>
                </a:lnTo>
                <a:lnTo>
                  <a:pt x="40922" y="3192158"/>
                </a:lnTo>
                <a:lnTo>
                  <a:pt x="33240" y="3145910"/>
                </a:lnTo>
                <a:lnTo>
                  <a:pt x="26338" y="3099401"/>
                </a:lnTo>
                <a:lnTo>
                  <a:pt x="20221" y="3052640"/>
                </a:lnTo>
                <a:lnTo>
                  <a:pt x="14898" y="3005633"/>
                </a:lnTo>
                <a:lnTo>
                  <a:pt x="10374" y="2958387"/>
                </a:lnTo>
                <a:lnTo>
                  <a:pt x="6658" y="2910909"/>
                </a:lnTo>
                <a:lnTo>
                  <a:pt x="3755" y="2863205"/>
                </a:lnTo>
                <a:lnTo>
                  <a:pt x="1673" y="2815284"/>
                </a:lnTo>
                <a:lnTo>
                  <a:pt x="419" y="2767152"/>
                </a:lnTo>
                <a:lnTo>
                  <a:pt x="0" y="2718816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1716" y="5682996"/>
            <a:ext cx="3092196" cy="5928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65576" y="5615940"/>
            <a:ext cx="2330196" cy="7909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21151" y="5722620"/>
            <a:ext cx="2973324" cy="4754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21151" y="5692851"/>
            <a:ext cx="297370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Ketua</a:t>
            </a:r>
            <a:r>
              <a:rPr sz="16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Program </a:t>
            </a:r>
            <a:r>
              <a:rPr sz="1600" b="1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Studi</a:t>
            </a:r>
            <a:r>
              <a:rPr sz="16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&amp; </a:t>
            </a:r>
            <a:br>
              <a:rPr sz="1600" b="1" spc="-15" dirty="0" smtClean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sz="1600" b="1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Sekretaris</a:t>
            </a:r>
            <a:r>
              <a:rPr sz="16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 Program </a:t>
            </a:r>
            <a:r>
              <a:rPr sz="1600" b="1" spc="-15" dirty="0" err="1" smtClean="0">
                <a:solidFill>
                  <a:srgbClr val="FF0000"/>
                </a:solidFill>
                <a:latin typeface="Calibri"/>
                <a:cs typeface="Calibri"/>
              </a:rPr>
              <a:t>Studi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384035" y="2779776"/>
            <a:ext cx="595884" cy="22616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40423" y="2784348"/>
            <a:ext cx="545592" cy="2253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43471" y="2819400"/>
            <a:ext cx="477012" cy="21442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588125" y="2935925"/>
            <a:ext cx="208006" cy="1915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Dosen</a:t>
            </a:r>
            <a:r>
              <a:rPr sz="1600" b="1" spc="-5" dirty="0" smtClean="0">
                <a:solidFill>
                  <a:srgbClr val="FF0000"/>
                </a:solidFill>
                <a:latin typeface="Calibri"/>
                <a:cs typeface="Calibri"/>
              </a:rPr>
              <a:t> &amp; </a:t>
            </a:r>
            <a:r>
              <a:rPr sz="16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Tendik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11323" y="3297935"/>
            <a:ext cx="595884" cy="126949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7711" y="3278123"/>
            <a:ext cx="545592" cy="13091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70760" y="3337559"/>
            <a:ext cx="477012" cy="11521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14549" y="3429338"/>
            <a:ext cx="228600" cy="9721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20"/>
              </a:lnSpc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ahasi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sw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87039" y="2394204"/>
            <a:ext cx="3240024" cy="32095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987039" y="2394204"/>
            <a:ext cx="3240405" cy="3209925"/>
          </a:xfrm>
          <a:custGeom>
            <a:avLst/>
            <a:gdLst/>
            <a:ahLst/>
            <a:cxnLst/>
            <a:rect l="l" t="t" r="r" b="b"/>
            <a:pathLst>
              <a:path w="3240404" h="3209925">
                <a:moveTo>
                  <a:pt x="0" y="1604772"/>
                </a:moveTo>
                <a:lnTo>
                  <a:pt x="715" y="1556596"/>
                </a:lnTo>
                <a:lnTo>
                  <a:pt x="2850" y="1508773"/>
                </a:lnTo>
                <a:lnTo>
                  <a:pt x="6383" y="1461323"/>
                </a:lnTo>
                <a:lnTo>
                  <a:pt x="11295" y="1414266"/>
                </a:lnTo>
                <a:lnTo>
                  <a:pt x="17564" y="1367621"/>
                </a:lnTo>
                <a:lnTo>
                  <a:pt x="25173" y="1321408"/>
                </a:lnTo>
                <a:lnTo>
                  <a:pt x="34099" y="1275647"/>
                </a:lnTo>
                <a:lnTo>
                  <a:pt x="44324" y="1230359"/>
                </a:lnTo>
                <a:lnTo>
                  <a:pt x="55827" y="1185562"/>
                </a:lnTo>
                <a:lnTo>
                  <a:pt x="68589" y="1141277"/>
                </a:lnTo>
                <a:lnTo>
                  <a:pt x="82588" y="1097523"/>
                </a:lnTo>
                <a:lnTo>
                  <a:pt x="97806" y="1054321"/>
                </a:lnTo>
                <a:lnTo>
                  <a:pt x="114221" y="1011690"/>
                </a:lnTo>
                <a:lnTo>
                  <a:pt x="131815" y="969651"/>
                </a:lnTo>
                <a:lnTo>
                  <a:pt x="150566" y="928222"/>
                </a:lnTo>
                <a:lnTo>
                  <a:pt x="170456" y="887424"/>
                </a:lnTo>
                <a:lnTo>
                  <a:pt x="191463" y="847277"/>
                </a:lnTo>
                <a:lnTo>
                  <a:pt x="213568" y="807800"/>
                </a:lnTo>
                <a:lnTo>
                  <a:pt x="236751" y="769014"/>
                </a:lnTo>
                <a:lnTo>
                  <a:pt x="260992" y="730938"/>
                </a:lnTo>
                <a:lnTo>
                  <a:pt x="286270" y="693592"/>
                </a:lnTo>
                <a:lnTo>
                  <a:pt x="312566" y="656996"/>
                </a:lnTo>
                <a:lnTo>
                  <a:pt x="339859" y="621170"/>
                </a:lnTo>
                <a:lnTo>
                  <a:pt x="368130" y="586133"/>
                </a:lnTo>
                <a:lnTo>
                  <a:pt x="397359" y="551906"/>
                </a:lnTo>
                <a:lnTo>
                  <a:pt x="427525" y="518509"/>
                </a:lnTo>
                <a:lnTo>
                  <a:pt x="458608" y="485960"/>
                </a:lnTo>
                <a:lnTo>
                  <a:pt x="490589" y="454281"/>
                </a:lnTo>
                <a:lnTo>
                  <a:pt x="523447" y="423490"/>
                </a:lnTo>
                <a:lnTo>
                  <a:pt x="557162" y="393609"/>
                </a:lnTo>
                <a:lnTo>
                  <a:pt x="591714" y="364656"/>
                </a:lnTo>
                <a:lnTo>
                  <a:pt x="627084" y="336651"/>
                </a:lnTo>
                <a:lnTo>
                  <a:pt x="663250" y="309615"/>
                </a:lnTo>
                <a:lnTo>
                  <a:pt x="700194" y="283567"/>
                </a:lnTo>
                <a:lnTo>
                  <a:pt x="737895" y="258528"/>
                </a:lnTo>
                <a:lnTo>
                  <a:pt x="776333" y="234516"/>
                </a:lnTo>
                <a:lnTo>
                  <a:pt x="815487" y="211552"/>
                </a:lnTo>
                <a:lnTo>
                  <a:pt x="855339" y="189655"/>
                </a:lnTo>
                <a:lnTo>
                  <a:pt x="895867" y="168846"/>
                </a:lnTo>
                <a:lnTo>
                  <a:pt x="937052" y="149144"/>
                </a:lnTo>
                <a:lnTo>
                  <a:pt x="978874" y="130570"/>
                </a:lnTo>
                <a:lnTo>
                  <a:pt x="1021313" y="113142"/>
                </a:lnTo>
                <a:lnTo>
                  <a:pt x="1064348" y="96882"/>
                </a:lnTo>
                <a:lnTo>
                  <a:pt x="1107960" y="81808"/>
                </a:lnTo>
                <a:lnTo>
                  <a:pt x="1152128" y="67941"/>
                </a:lnTo>
                <a:lnTo>
                  <a:pt x="1196833" y="55300"/>
                </a:lnTo>
                <a:lnTo>
                  <a:pt x="1242054" y="43905"/>
                </a:lnTo>
                <a:lnTo>
                  <a:pt x="1287772" y="33777"/>
                </a:lnTo>
                <a:lnTo>
                  <a:pt x="1333966" y="24935"/>
                </a:lnTo>
                <a:lnTo>
                  <a:pt x="1380616" y="17398"/>
                </a:lnTo>
                <a:lnTo>
                  <a:pt x="1427703" y="11188"/>
                </a:lnTo>
                <a:lnTo>
                  <a:pt x="1475206" y="6323"/>
                </a:lnTo>
                <a:lnTo>
                  <a:pt x="1523105" y="2823"/>
                </a:lnTo>
                <a:lnTo>
                  <a:pt x="1571380" y="709"/>
                </a:lnTo>
                <a:lnTo>
                  <a:pt x="1620012" y="0"/>
                </a:lnTo>
                <a:lnTo>
                  <a:pt x="1668643" y="709"/>
                </a:lnTo>
                <a:lnTo>
                  <a:pt x="1716918" y="2823"/>
                </a:lnTo>
                <a:lnTo>
                  <a:pt x="1764817" y="6323"/>
                </a:lnTo>
                <a:lnTo>
                  <a:pt x="1812320" y="11188"/>
                </a:lnTo>
                <a:lnTo>
                  <a:pt x="1859407" y="17398"/>
                </a:lnTo>
                <a:lnTo>
                  <a:pt x="1906057" y="24935"/>
                </a:lnTo>
                <a:lnTo>
                  <a:pt x="1952251" y="33777"/>
                </a:lnTo>
                <a:lnTo>
                  <a:pt x="1997969" y="43905"/>
                </a:lnTo>
                <a:lnTo>
                  <a:pt x="2043190" y="55300"/>
                </a:lnTo>
                <a:lnTo>
                  <a:pt x="2087895" y="67941"/>
                </a:lnTo>
                <a:lnTo>
                  <a:pt x="2132063" y="81808"/>
                </a:lnTo>
                <a:lnTo>
                  <a:pt x="2175675" y="96882"/>
                </a:lnTo>
                <a:lnTo>
                  <a:pt x="2218710" y="113142"/>
                </a:lnTo>
                <a:lnTo>
                  <a:pt x="2261149" y="130570"/>
                </a:lnTo>
                <a:lnTo>
                  <a:pt x="2302971" y="149144"/>
                </a:lnTo>
                <a:lnTo>
                  <a:pt x="2344156" y="168846"/>
                </a:lnTo>
                <a:lnTo>
                  <a:pt x="2384684" y="189655"/>
                </a:lnTo>
                <a:lnTo>
                  <a:pt x="2424536" y="211552"/>
                </a:lnTo>
                <a:lnTo>
                  <a:pt x="2463690" y="234516"/>
                </a:lnTo>
                <a:lnTo>
                  <a:pt x="2502128" y="258528"/>
                </a:lnTo>
                <a:lnTo>
                  <a:pt x="2539829" y="283567"/>
                </a:lnTo>
                <a:lnTo>
                  <a:pt x="2576773" y="309615"/>
                </a:lnTo>
                <a:lnTo>
                  <a:pt x="2612939" y="336651"/>
                </a:lnTo>
                <a:lnTo>
                  <a:pt x="2648309" y="364656"/>
                </a:lnTo>
                <a:lnTo>
                  <a:pt x="2682861" y="393609"/>
                </a:lnTo>
                <a:lnTo>
                  <a:pt x="2716576" y="423490"/>
                </a:lnTo>
                <a:lnTo>
                  <a:pt x="2749434" y="454281"/>
                </a:lnTo>
                <a:lnTo>
                  <a:pt x="2781415" y="485960"/>
                </a:lnTo>
                <a:lnTo>
                  <a:pt x="2812498" y="518509"/>
                </a:lnTo>
                <a:lnTo>
                  <a:pt x="2842664" y="551906"/>
                </a:lnTo>
                <a:lnTo>
                  <a:pt x="2871893" y="586133"/>
                </a:lnTo>
                <a:lnTo>
                  <a:pt x="2900164" y="621170"/>
                </a:lnTo>
                <a:lnTo>
                  <a:pt x="2927457" y="656996"/>
                </a:lnTo>
                <a:lnTo>
                  <a:pt x="2953753" y="693592"/>
                </a:lnTo>
                <a:lnTo>
                  <a:pt x="2979031" y="730938"/>
                </a:lnTo>
                <a:lnTo>
                  <a:pt x="3003272" y="769014"/>
                </a:lnTo>
                <a:lnTo>
                  <a:pt x="3026455" y="807800"/>
                </a:lnTo>
                <a:lnTo>
                  <a:pt x="3048560" y="847277"/>
                </a:lnTo>
                <a:lnTo>
                  <a:pt x="3069567" y="887424"/>
                </a:lnTo>
                <a:lnTo>
                  <a:pt x="3089457" y="928222"/>
                </a:lnTo>
                <a:lnTo>
                  <a:pt x="3108208" y="969651"/>
                </a:lnTo>
                <a:lnTo>
                  <a:pt x="3125802" y="1011690"/>
                </a:lnTo>
                <a:lnTo>
                  <a:pt x="3142217" y="1054321"/>
                </a:lnTo>
                <a:lnTo>
                  <a:pt x="3157435" y="1097523"/>
                </a:lnTo>
                <a:lnTo>
                  <a:pt x="3171434" y="1141277"/>
                </a:lnTo>
                <a:lnTo>
                  <a:pt x="3184196" y="1185562"/>
                </a:lnTo>
                <a:lnTo>
                  <a:pt x="3195699" y="1230359"/>
                </a:lnTo>
                <a:lnTo>
                  <a:pt x="3205924" y="1275647"/>
                </a:lnTo>
                <a:lnTo>
                  <a:pt x="3214850" y="1321408"/>
                </a:lnTo>
                <a:lnTo>
                  <a:pt x="3222459" y="1367621"/>
                </a:lnTo>
                <a:lnTo>
                  <a:pt x="3228728" y="1414266"/>
                </a:lnTo>
                <a:lnTo>
                  <a:pt x="3233640" y="1461323"/>
                </a:lnTo>
                <a:lnTo>
                  <a:pt x="3237173" y="1508773"/>
                </a:lnTo>
                <a:lnTo>
                  <a:pt x="3239308" y="1556596"/>
                </a:lnTo>
                <a:lnTo>
                  <a:pt x="3240024" y="1604772"/>
                </a:lnTo>
                <a:lnTo>
                  <a:pt x="3239308" y="1652947"/>
                </a:lnTo>
                <a:lnTo>
                  <a:pt x="3237173" y="1700770"/>
                </a:lnTo>
                <a:lnTo>
                  <a:pt x="3233640" y="1748220"/>
                </a:lnTo>
                <a:lnTo>
                  <a:pt x="3228728" y="1795277"/>
                </a:lnTo>
                <a:lnTo>
                  <a:pt x="3222459" y="1841922"/>
                </a:lnTo>
                <a:lnTo>
                  <a:pt x="3214850" y="1888135"/>
                </a:lnTo>
                <a:lnTo>
                  <a:pt x="3205924" y="1933896"/>
                </a:lnTo>
                <a:lnTo>
                  <a:pt x="3195699" y="1979184"/>
                </a:lnTo>
                <a:lnTo>
                  <a:pt x="3184196" y="2023981"/>
                </a:lnTo>
                <a:lnTo>
                  <a:pt x="3171434" y="2068266"/>
                </a:lnTo>
                <a:lnTo>
                  <a:pt x="3157435" y="2112020"/>
                </a:lnTo>
                <a:lnTo>
                  <a:pt x="3142217" y="2155222"/>
                </a:lnTo>
                <a:lnTo>
                  <a:pt x="3125802" y="2197853"/>
                </a:lnTo>
                <a:lnTo>
                  <a:pt x="3108208" y="2239892"/>
                </a:lnTo>
                <a:lnTo>
                  <a:pt x="3089457" y="2281321"/>
                </a:lnTo>
                <a:lnTo>
                  <a:pt x="3069567" y="2322119"/>
                </a:lnTo>
                <a:lnTo>
                  <a:pt x="3048560" y="2362266"/>
                </a:lnTo>
                <a:lnTo>
                  <a:pt x="3026455" y="2401743"/>
                </a:lnTo>
                <a:lnTo>
                  <a:pt x="3003272" y="2440529"/>
                </a:lnTo>
                <a:lnTo>
                  <a:pt x="2979031" y="2478605"/>
                </a:lnTo>
                <a:lnTo>
                  <a:pt x="2953753" y="2515951"/>
                </a:lnTo>
                <a:lnTo>
                  <a:pt x="2927457" y="2552547"/>
                </a:lnTo>
                <a:lnTo>
                  <a:pt x="2900164" y="2588373"/>
                </a:lnTo>
                <a:lnTo>
                  <a:pt x="2871893" y="2623410"/>
                </a:lnTo>
                <a:lnTo>
                  <a:pt x="2842664" y="2657637"/>
                </a:lnTo>
                <a:lnTo>
                  <a:pt x="2812498" y="2691034"/>
                </a:lnTo>
                <a:lnTo>
                  <a:pt x="2781415" y="2723583"/>
                </a:lnTo>
                <a:lnTo>
                  <a:pt x="2749434" y="2755262"/>
                </a:lnTo>
                <a:lnTo>
                  <a:pt x="2716576" y="2786053"/>
                </a:lnTo>
                <a:lnTo>
                  <a:pt x="2682861" y="2815934"/>
                </a:lnTo>
                <a:lnTo>
                  <a:pt x="2648309" y="2844887"/>
                </a:lnTo>
                <a:lnTo>
                  <a:pt x="2612939" y="2872892"/>
                </a:lnTo>
                <a:lnTo>
                  <a:pt x="2576773" y="2899928"/>
                </a:lnTo>
                <a:lnTo>
                  <a:pt x="2539829" y="2925976"/>
                </a:lnTo>
                <a:lnTo>
                  <a:pt x="2502128" y="2951015"/>
                </a:lnTo>
                <a:lnTo>
                  <a:pt x="2463690" y="2975027"/>
                </a:lnTo>
                <a:lnTo>
                  <a:pt x="2424536" y="2997991"/>
                </a:lnTo>
                <a:lnTo>
                  <a:pt x="2384684" y="3019888"/>
                </a:lnTo>
                <a:lnTo>
                  <a:pt x="2344156" y="3040697"/>
                </a:lnTo>
                <a:lnTo>
                  <a:pt x="2302971" y="3060399"/>
                </a:lnTo>
                <a:lnTo>
                  <a:pt x="2261149" y="3078973"/>
                </a:lnTo>
                <a:lnTo>
                  <a:pt x="2218710" y="3096401"/>
                </a:lnTo>
                <a:lnTo>
                  <a:pt x="2175675" y="3112661"/>
                </a:lnTo>
                <a:lnTo>
                  <a:pt x="2132063" y="3127735"/>
                </a:lnTo>
                <a:lnTo>
                  <a:pt x="2087895" y="3141602"/>
                </a:lnTo>
                <a:lnTo>
                  <a:pt x="2043190" y="3154243"/>
                </a:lnTo>
                <a:lnTo>
                  <a:pt x="1997969" y="3165638"/>
                </a:lnTo>
                <a:lnTo>
                  <a:pt x="1952251" y="3175766"/>
                </a:lnTo>
                <a:lnTo>
                  <a:pt x="1906057" y="3184608"/>
                </a:lnTo>
                <a:lnTo>
                  <a:pt x="1859407" y="3192145"/>
                </a:lnTo>
                <a:lnTo>
                  <a:pt x="1812320" y="3198355"/>
                </a:lnTo>
                <a:lnTo>
                  <a:pt x="1764817" y="3203220"/>
                </a:lnTo>
                <a:lnTo>
                  <a:pt x="1716918" y="3206720"/>
                </a:lnTo>
                <a:lnTo>
                  <a:pt x="1668643" y="3208834"/>
                </a:lnTo>
                <a:lnTo>
                  <a:pt x="1620012" y="3209544"/>
                </a:lnTo>
                <a:lnTo>
                  <a:pt x="1571380" y="3208834"/>
                </a:lnTo>
                <a:lnTo>
                  <a:pt x="1523105" y="3206720"/>
                </a:lnTo>
                <a:lnTo>
                  <a:pt x="1475206" y="3203220"/>
                </a:lnTo>
                <a:lnTo>
                  <a:pt x="1427703" y="3198355"/>
                </a:lnTo>
                <a:lnTo>
                  <a:pt x="1380616" y="3192145"/>
                </a:lnTo>
                <a:lnTo>
                  <a:pt x="1333966" y="3184608"/>
                </a:lnTo>
                <a:lnTo>
                  <a:pt x="1287772" y="3175766"/>
                </a:lnTo>
                <a:lnTo>
                  <a:pt x="1242054" y="3165638"/>
                </a:lnTo>
                <a:lnTo>
                  <a:pt x="1196833" y="3154243"/>
                </a:lnTo>
                <a:lnTo>
                  <a:pt x="1152128" y="3141602"/>
                </a:lnTo>
                <a:lnTo>
                  <a:pt x="1107960" y="3127735"/>
                </a:lnTo>
                <a:lnTo>
                  <a:pt x="1064348" y="3112661"/>
                </a:lnTo>
                <a:lnTo>
                  <a:pt x="1021313" y="3096401"/>
                </a:lnTo>
                <a:lnTo>
                  <a:pt x="978874" y="3078973"/>
                </a:lnTo>
                <a:lnTo>
                  <a:pt x="937052" y="3060399"/>
                </a:lnTo>
                <a:lnTo>
                  <a:pt x="895867" y="3040697"/>
                </a:lnTo>
                <a:lnTo>
                  <a:pt x="855339" y="3019888"/>
                </a:lnTo>
                <a:lnTo>
                  <a:pt x="815487" y="2997991"/>
                </a:lnTo>
                <a:lnTo>
                  <a:pt x="776333" y="2975027"/>
                </a:lnTo>
                <a:lnTo>
                  <a:pt x="737895" y="2951015"/>
                </a:lnTo>
                <a:lnTo>
                  <a:pt x="700194" y="2925976"/>
                </a:lnTo>
                <a:lnTo>
                  <a:pt x="663250" y="2899928"/>
                </a:lnTo>
                <a:lnTo>
                  <a:pt x="627084" y="2872892"/>
                </a:lnTo>
                <a:lnTo>
                  <a:pt x="591714" y="2844887"/>
                </a:lnTo>
                <a:lnTo>
                  <a:pt x="557162" y="2815934"/>
                </a:lnTo>
                <a:lnTo>
                  <a:pt x="523447" y="2786053"/>
                </a:lnTo>
                <a:lnTo>
                  <a:pt x="490589" y="2755262"/>
                </a:lnTo>
                <a:lnTo>
                  <a:pt x="458608" y="2723583"/>
                </a:lnTo>
                <a:lnTo>
                  <a:pt x="427525" y="2691034"/>
                </a:lnTo>
                <a:lnTo>
                  <a:pt x="397359" y="2657637"/>
                </a:lnTo>
                <a:lnTo>
                  <a:pt x="368130" y="2623410"/>
                </a:lnTo>
                <a:lnTo>
                  <a:pt x="339859" y="2588373"/>
                </a:lnTo>
                <a:lnTo>
                  <a:pt x="312566" y="2552547"/>
                </a:lnTo>
                <a:lnTo>
                  <a:pt x="286270" y="2515951"/>
                </a:lnTo>
                <a:lnTo>
                  <a:pt x="260992" y="2478605"/>
                </a:lnTo>
                <a:lnTo>
                  <a:pt x="236751" y="2440529"/>
                </a:lnTo>
                <a:lnTo>
                  <a:pt x="213568" y="2401743"/>
                </a:lnTo>
                <a:lnTo>
                  <a:pt x="191463" y="2362266"/>
                </a:lnTo>
                <a:lnTo>
                  <a:pt x="170456" y="2322119"/>
                </a:lnTo>
                <a:lnTo>
                  <a:pt x="150566" y="2281321"/>
                </a:lnTo>
                <a:lnTo>
                  <a:pt x="131815" y="2239892"/>
                </a:lnTo>
                <a:lnTo>
                  <a:pt x="114221" y="2197853"/>
                </a:lnTo>
                <a:lnTo>
                  <a:pt x="97806" y="2155222"/>
                </a:lnTo>
                <a:lnTo>
                  <a:pt x="82588" y="2112020"/>
                </a:lnTo>
                <a:lnTo>
                  <a:pt x="68589" y="2068266"/>
                </a:lnTo>
                <a:lnTo>
                  <a:pt x="55827" y="2023981"/>
                </a:lnTo>
                <a:lnTo>
                  <a:pt x="44324" y="1979184"/>
                </a:lnTo>
                <a:lnTo>
                  <a:pt x="34099" y="1933896"/>
                </a:lnTo>
                <a:lnTo>
                  <a:pt x="25173" y="1888135"/>
                </a:lnTo>
                <a:lnTo>
                  <a:pt x="17564" y="1841922"/>
                </a:lnTo>
                <a:lnTo>
                  <a:pt x="11295" y="1795277"/>
                </a:lnTo>
                <a:lnTo>
                  <a:pt x="6383" y="1748220"/>
                </a:lnTo>
                <a:lnTo>
                  <a:pt x="2850" y="1700770"/>
                </a:lnTo>
                <a:lnTo>
                  <a:pt x="715" y="1652947"/>
                </a:lnTo>
                <a:lnTo>
                  <a:pt x="0" y="1604772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39540" y="3386328"/>
            <a:ext cx="1274064" cy="5196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73652" y="3453384"/>
            <a:ext cx="1007363" cy="4389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87040" y="3425952"/>
            <a:ext cx="3317748" cy="40233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dirty="0" smtClean="0">
                <a:solidFill>
                  <a:srgbClr val="FFFF00"/>
                </a:solidFill>
              </a:rPr>
              <a:t>GJM FIK, GJM FEB, GJM FISIP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407664" y="3986784"/>
            <a:ext cx="2467356" cy="51968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21964" y="4052315"/>
            <a:ext cx="2238756" cy="438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87040" y="4026408"/>
            <a:ext cx="3317748" cy="402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r>
              <a:rPr dirty="0" smtClean="0">
                <a:solidFill>
                  <a:srgbClr val="FFFF00"/>
                </a:solidFill>
              </a:rPr>
              <a:t>GJM FIP, GJM SAINTEK, GJM PASCA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522220" y="617219"/>
            <a:ext cx="4238244" cy="65227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361944" y="725423"/>
            <a:ext cx="2557272" cy="49225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81655" y="656844"/>
            <a:ext cx="4119372" cy="26624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46576" y="1191767"/>
            <a:ext cx="1725295" cy="2127885"/>
          </a:xfrm>
          <a:custGeom>
            <a:avLst/>
            <a:gdLst/>
            <a:ahLst/>
            <a:cxnLst/>
            <a:rect l="l" t="t" r="r" b="b"/>
            <a:pathLst>
              <a:path w="1725295" h="2127885">
                <a:moveTo>
                  <a:pt x="0" y="1264920"/>
                </a:moveTo>
                <a:lnTo>
                  <a:pt x="431291" y="1264920"/>
                </a:lnTo>
                <a:lnTo>
                  <a:pt x="431291" y="0"/>
                </a:lnTo>
                <a:lnTo>
                  <a:pt x="1293876" y="0"/>
                </a:lnTo>
                <a:lnTo>
                  <a:pt x="1293876" y="1264920"/>
                </a:lnTo>
                <a:lnTo>
                  <a:pt x="1725168" y="1264920"/>
                </a:lnTo>
                <a:lnTo>
                  <a:pt x="862584" y="2127504"/>
                </a:lnTo>
                <a:lnTo>
                  <a:pt x="0" y="1264920"/>
                </a:lnTo>
                <a:close/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14600" y="1277111"/>
            <a:ext cx="4238244" cy="65074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61132" y="1385316"/>
            <a:ext cx="3343655" cy="49225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74035" y="1316736"/>
            <a:ext cx="4119371" cy="53340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574035" y="794765"/>
            <a:ext cx="4127500" cy="20140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5"/>
              </a:spcBef>
            </a:pPr>
            <a:r>
              <a:rPr sz="2400" b="1" spc="-5" dirty="0" smtClean="0">
                <a:solidFill>
                  <a:srgbClr val="FFFF00"/>
                </a:solidFill>
                <a:latin typeface="Calibri"/>
                <a:cs typeface="Calibri"/>
              </a:rPr>
              <a:t>TUGAS POKOK DAN FUNGSI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b="1" spc="-35" dirty="0" smtClean="0">
                <a:solidFill>
                  <a:srgbClr val="FFFF00"/>
                </a:solidFill>
                <a:latin typeface="Calibri"/>
                <a:cs typeface="Calibri"/>
              </a:rPr>
              <a:t>GUGUS JAMINAN MUTU (GJM)</a:t>
            </a:r>
            <a:endParaRPr dirty="0">
              <a:solidFill>
                <a:srgbClr val="FFFF0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Times New Roman"/>
              <a:cs typeface="Times New Roman"/>
            </a:endParaRPr>
          </a:p>
          <a:p>
            <a:pPr marR="38735" algn="ctr">
              <a:lnSpc>
                <a:spcPct val="100000"/>
              </a:lnSpc>
              <a:spcBef>
                <a:spcPts val="930"/>
              </a:spcBef>
            </a:pPr>
            <a:r>
              <a:rPr sz="3600" b="1" dirty="0" smtClean="0">
                <a:solidFill>
                  <a:srgbClr val="FF0000"/>
                </a:solidFill>
                <a:latin typeface="Calibri"/>
                <a:cs typeface="Calibri"/>
              </a:rPr>
              <a:t>FAKULTAS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71976" y="2747263"/>
            <a:ext cx="15259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Program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libri"/>
                <a:cs typeface="Calibri"/>
              </a:rPr>
              <a:t>Studi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2747772" y="200659"/>
            <a:ext cx="39342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 err="1" smtClean="0">
                <a:solidFill>
                  <a:srgbClr val="FF0000"/>
                </a:solidFill>
                <a:latin typeface="Calibri"/>
                <a:cs typeface="Calibri"/>
              </a:rPr>
              <a:t>Nama</a:t>
            </a:r>
            <a:r>
              <a:rPr sz="28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 err="1" smtClean="0">
                <a:solidFill>
                  <a:srgbClr val="FF0000"/>
                </a:solidFill>
                <a:latin typeface="Calibri"/>
                <a:cs typeface="Calibri"/>
              </a:rPr>
              <a:t>Fakultas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pic>
        <p:nvPicPr>
          <p:cNvPr id="39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787439"/>
            <a:ext cx="1828800" cy="187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426" y="178494"/>
            <a:ext cx="1528318" cy="15283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4487"/>
            <a:ext cx="1295400" cy="162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31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0"/>
    </mc:Choice>
    <mc:Fallback>
      <p:transition spd="slow" advClick="0" advTm="3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4" grpId="0" animBg="1"/>
      <p:bldP spid="20" grpId="0" animBg="1"/>
      <p:bldP spid="27" grpId="0" animBg="1"/>
      <p:bldP spid="36" grpId="0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037844"/>
            <a:ext cx="4267200" cy="1600200"/>
          </a:xfrm>
          <a:custGeom>
            <a:avLst/>
            <a:gdLst/>
            <a:ahLst/>
            <a:cxnLst/>
            <a:rect l="l" t="t" r="r" b="b"/>
            <a:pathLst>
              <a:path w="4267200" h="1600200">
                <a:moveTo>
                  <a:pt x="2533650" y="1200150"/>
                </a:moveTo>
                <a:lnTo>
                  <a:pt x="1733550" y="1200150"/>
                </a:lnTo>
                <a:lnTo>
                  <a:pt x="2133600" y="1600200"/>
                </a:lnTo>
                <a:lnTo>
                  <a:pt x="2533650" y="1200150"/>
                </a:lnTo>
                <a:close/>
              </a:path>
              <a:path w="4267200" h="1600200">
                <a:moveTo>
                  <a:pt x="2333625" y="1144523"/>
                </a:moveTo>
                <a:lnTo>
                  <a:pt x="1933575" y="1144523"/>
                </a:lnTo>
                <a:lnTo>
                  <a:pt x="1933575" y="1200150"/>
                </a:lnTo>
                <a:lnTo>
                  <a:pt x="2333625" y="1200150"/>
                </a:lnTo>
                <a:lnTo>
                  <a:pt x="2333625" y="1144523"/>
                </a:lnTo>
                <a:close/>
              </a:path>
              <a:path w="4267200" h="1600200">
                <a:moveTo>
                  <a:pt x="4267200" y="0"/>
                </a:moveTo>
                <a:lnTo>
                  <a:pt x="0" y="0"/>
                </a:lnTo>
                <a:lnTo>
                  <a:pt x="0" y="1144523"/>
                </a:lnTo>
                <a:lnTo>
                  <a:pt x="4267200" y="1144523"/>
                </a:lnTo>
                <a:lnTo>
                  <a:pt x="42672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9600" y="1037844"/>
            <a:ext cx="4267200" cy="1600200"/>
          </a:xfrm>
          <a:custGeom>
            <a:avLst/>
            <a:gdLst/>
            <a:ahLst/>
            <a:cxnLst/>
            <a:rect l="l" t="t" r="r" b="b"/>
            <a:pathLst>
              <a:path w="4267200" h="1600200">
                <a:moveTo>
                  <a:pt x="0" y="0"/>
                </a:moveTo>
                <a:lnTo>
                  <a:pt x="4267200" y="0"/>
                </a:lnTo>
                <a:lnTo>
                  <a:pt x="4267200" y="1144523"/>
                </a:lnTo>
                <a:lnTo>
                  <a:pt x="2333625" y="1144523"/>
                </a:lnTo>
                <a:lnTo>
                  <a:pt x="2333625" y="1200150"/>
                </a:lnTo>
                <a:lnTo>
                  <a:pt x="2533650" y="1200150"/>
                </a:lnTo>
                <a:lnTo>
                  <a:pt x="2133600" y="1600200"/>
                </a:lnTo>
                <a:lnTo>
                  <a:pt x="1733550" y="1200150"/>
                </a:lnTo>
                <a:lnTo>
                  <a:pt x="1933575" y="1200150"/>
                </a:lnTo>
                <a:lnTo>
                  <a:pt x="1933575" y="1144523"/>
                </a:lnTo>
                <a:lnTo>
                  <a:pt x="0" y="1144523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AD5A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78458" y="1124203"/>
            <a:ext cx="313055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Visi,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Misi,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Tujuan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dan</a:t>
            </a:r>
            <a:r>
              <a:rPr sz="20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Strategi 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Perguruan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Tinggi</a:t>
            </a:r>
            <a:endParaRPr sz="2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(PT)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9600" y="2647188"/>
            <a:ext cx="4267200" cy="1763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" y="2647188"/>
            <a:ext cx="4267200" cy="1763395"/>
          </a:xfrm>
          <a:custGeom>
            <a:avLst/>
            <a:gdLst/>
            <a:ahLst/>
            <a:cxnLst/>
            <a:rect l="l" t="t" r="r" b="b"/>
            <a:pathLst>
              <a:path w="4267200" h="1763395">
                <a:moveTo>
                  <a:pt x="0" y="0"/>
                </a:moveTo>
                <a:lnTo>
                  <a:pt x="4267200" y="0"/>
                </a:lnTo>
                <a:lnTo>
                  <a:pt x="4267200" y="1245997"/>
                </a:lnTo>
                <a:lnTo>
                  <a:pt x="2353945" y="1245997"/>
                </a:lnTo>
                <a:lnTo>
                  <a:pt x="2353945" y="1322451"/>
                </a:lnTo>
                <a:lnTo>
                  <a:pt x="2574417" y="1322451"/>
                </a:lnTo>
                <a:lnTo>
                  <a:pt x="2133600" y="1763268"/>
                </a:lnTo>
                <a:lnTo>
                  <a:pt x="1692783" y="1322451"/>
                </a:lnTo>
                <a:lnTo>
                  <a:pt x="1913255" y="1322451"/>
                </a:lnTo>
                <a:lnTo>
                  <a:pt x="1913255" y="1245997"/>
                </a:lnTo>
                <a:lnTo>
                  <a:pt x="0" y="1245997"/>
                </a:lnTo>
                <a:lnTo>
                  <a:pt x="0" y="0"/>
                </a:lnTo>
                <a:close/>
              </a:path>
            </a:pathLst>
          </a:custGeom>
          <a:ln w="6095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8458" y="2784475"/>
            <a:ext cx="313055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Visi, </a:t>
            </a:r>
            <a:r>
              <a:rPr sz="2000" b="1" spc="-5" dirty="0">
                <a:latin typeface="Calibri"/>
                <a:cs typeface="Calibri"/>
              </a:rPr>
              <a:t>Misi, </a:t>
            </a:r>
            <a:r>
              <a:rPr sz="2000" b="1" spc="-15" dirty="0">
                <a:latin typeface="Calibri"/>
                <a:cs typeface="Calibri"/>
              </a:rPr>
              <a:t>Tujuan </a:t>
            </a:r>
            <a:r>
              <a:rPr sz="2000" b="1" dirty="0">
                <a:latin typeface="Calibri"/>
                <a:cs typeface="Calibri"/>
              </a:rPr>
              <a:t>dan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Strategi  </a:t>
            </a:r>
            <a:r>
              <a:rPr sz="2000" b="1" dirty="0">
                <a:latin typeface="Calibri"/>
                <a:cs typeface="Calibri"/>
              </a:rPr>
              <a:t>Unit </a:t>
            </a:r>
            <a:r>
              <a:rPr sz="2000" b="1" spc="-10" dirty="0">
                <a:latin typeface="Calibri"/>
                <a:cs typeface="Calibri"/>
              </a:rPr>
              <a:t>Pengelola </a:t>
            </a:r>
            <a:r>
              <a:rPr sz="2000" b="1" spc="-15" dirty="0">
                <a:latin typeface="Calibri"/>
                <a:cs typeface="Calibri"/>
              </a:rPr>
              <a:t>Program </a:t>
            </a:r>
            <a:r>
              <a:rPr sz="2000" b="1" dirty="0">
                <a:latin typeface="Calibri"/>
                <a:cs typeface="Calibri"/>
              </a:rPr>
              <a:t>Studi  (UPPS)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96255" y="833627"/>
            <a:ext cx="3561588" cy="1524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96255" y="833627"/>
            <a:ext cx="3561715" cy="1524000"/>
          </a:xfrm>
          <a:custGeom>
            <a:avLst/>
            <a:gdLst/>
            <a:ahLst/>
            <a:cxnLst/>
            <a:rect l="l" t="t" r="r" b="b"/>
            <a:pathLst>
              <a:path w="3561715" h="1524000">
                <a:moveTo>
                  <a:pt x="0" y="762000"/>
                </a:moveTo>
                <a:lnTo>
                  <a:pt x="381000" y="381000"/>
                </a:lnTo>
                <a:lnTo>
                  <a:pt x="381000" y="571500"/>
                </a:lnTo>
                <a:lnTo>
                  <a:pt x="561213" y="571500"/>
                </a:lnTo>
                <a:lnTo>
                  <a:pt x="561213" y="0"/>
                </a:lnTo>
                <a:lnTo>
                  <a:pt x="3561588" y="0"/>
                </a:lnTo>
                <a:lnTo>
                  <a:pt x="3561588" y="1524000"/>
                </a:lnTo>
                <a:lnTo>
                  <a:pt x="561213" y="1524000"/>
                </a:lnTo>
                <a:lnTo>
                  <a:pt x="561213" y="952500"/>
                </a:lnTo>
                <a:lnTo>
                  <a:pt x="381000" y="952500"/>
                </a:lnTo>
                <a:lnTo>
                  <a:pt x="381000" y="1143000"/>
                </a:lnTo>
                <a:lnTo>
                  <a:pt x="0" y="762000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12358" y="1019047"/>
            <a:ext cx="24923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Rencana Pengembangan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Jangka Panjang, Jangka  Menengah, Jangka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Pendek 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(Renstra/</a:t>
            </a:r>
            <a:r>
              <a:rPr sz="1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Renop)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09600" y="4419600"/>
            <a:ext cx="4267200" cy="14767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4419600"/>
            <a:ext cx="4267200" cy="1477010"/>
          </a:xfrm>
          <a:custGeom>
            <a:avLst/>
            <a:gdLst/>
            <a:ahLst/>
            <a:cxnLst/>
            <a:rect l="l" t="t" r="r" b="b"/>
            <a:pathLst>
              <a:path w="4267200" h="1477010">
                <a:moveTo>
                  <a:pt x="0" y="0"/>
                </a:moveTo>
                <a:lnTo>
                  <a:pt x="4267200" y="0"/>
                </a:lnTo>
                <a:lnTo>
                  <a:pt x="4267200" y="1043559"/>
                </a:lnTo>
                <a:lnTo>
                  <a:pt x="2318131" y="1043559"/>
                </a:lnTo>
                <a:lnTo>
                  <a:pt x="2318131" y="1107567"/>
                </a:lnTo>
                <a:lnTo>
                  <a:pt x="2502789" y="1107567"/>
                </a:lnTo>
                <a:lnTo>
                  <a:pt x="2133600" y="1476756"/>
                </a:lnTo>
                <a:lnTo>
                  <a:pt x="1764411" y="1107567"/>
                </a:lnTo>
                <a:lnTo>
                  <a:pt x="1948942" y="1107567"/>
                </a:lnTo>
                <a:lnTo>
                  <a:pt x="1948942" y="1043559"/>
                </a:lnTo>
                <a:lnTo>
                  <a:pt x="0" y="1043559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39418" y="4608067"/>
            <a:ext cx="30067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4360" marR="5080" indent="-58229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Visi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Keilmuan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Program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Studi 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(Scientific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Vision)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0163" y="5875020"/>
            <a:ext cx="4386072" cy="8138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08532" y="5993891"/>
            <a:ext cx="3066288" cy="6522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600" y="5914644"/>
            <a:ext cx="4267200" cy="6964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9600" y="6082080"/>
            <a:ext cx="4267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Kurikulum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Studi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96255" y="2647188"/>
            <a:ext cx="3561588" cy="122986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096255" y="2647188"/>
            <a:ext cx="3561715" cy="1229995"/>
          </a:xfrm>
          <a:custGeom>
            <a:avLst/>
            <a:gdLst/>
            <a:ahLst/>
            <a:cxnLst/>
            <a:rect l="l" t="t" r="r" b="b"/>
            <a:pathLst>
              <a:path w="3561715" h="1229995">
                <a:moveTo>
                  <a:pt x="0" y="614934"/>
                </a:moveTo>
                <a:lnTo>
                  <a:pt x="307467" y="307466"/>
                </a:lnTo>
                <a:lnTo>
                  <a:pt x="307467" y="461137"/>
                </a:lnTo>
                <a:lnTo>
                  <a:pt x="561213" y="461137"/>
                </a:lnTo>
                <a:lnTo>
                  <a:pt x="561213" y="0"/>
                </a:lnTo>
                <a:lnTo>
                  <a:pt x="3561588" y="0"/>
                </a:lnTo>
                <a:lnTo>
                  <a:pt x="3561588" y="1229868"/>
                </a:lnTo>
                <a:lnTo>
                  <a:pt x="561213" y="1229868"/>
                </a:lnTo>
                <a:lnTo>
                  <a:pt x="561213" y="768731"/>
                </a:lnTo>
                <a:lnTo>
                  <a:pt x="307467" y="768731"/>
                </a:lnTo>
                <a:lnTo>
                  <a:pt x="307467" y="922401"/>
                </a:lnTo>
                <a:lnTo>
                  <a:pt x="0" y="614934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953505" y="2960623"/>
            <a:ext cx="24085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4385" marR="5080" indent="-78232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VMTS UPPS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inline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dengan  VMTS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96255" y="4410455"/>
            <a:ext cx="3561588" cy="22006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96255" y="4410455"/>
            <a:ext cx="3561715" cy="2200910"/>
          </a:xfrm>
          <a:custGeom>
            <a:avLst/>
            <a:gdLst/>
            <a:ahLst/>
            <a:cxnLst/>
            <a:rect l="l" t="t" r="r" b="b"/>
            <a:pathLst>
              <a:path w="3561715" h="2200909">
                <a:moveTo>
                  <a:pt x="0" y="1100328"/>
                </a:moveTo>
                <a:lnTo>
                  <a:pt x="415925" y="550164"/>
                </a:lnTo>
                <a:lnTo>
                  <a:pt x="415925" y="825246"/>
                </a:lnTo>
                <a:lnTo>
                  <a:pt x="585724" y="825246"/>
                </a:lnTo>
                <a:lnTo>
                  <a:pt x="585724" y="0"/>
                </a:lnTo>
                <a:lnTo>
                  <a:pt x="3561588" y="0"/>
                </a:lnTo>
                <a:lnTo>
                  <a:pt x="3561588" y="2200656"/>
                </a:lnTo>
                <a:lnTo>
                  <a:pt x="585724" y="2200656"/>
                </a:lnTo>
                <a:lnTo>
                  <a:pt x="585724" y="1375410"/>
                </a:lnTo>
                <a:lnTo>
                  <a:pt x="415925" y="1375410"/>
                </a:lnTo>
                <a:lnTo>
                  <a:pt x="415925" y="1650492"/>
                </a:lnTo>
                <a:lnTo>
                  <a:pt x="0" y="1100328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005829" y="5071998"/>
            <a:ext cx="23279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FFFFFF"/>
                </a:solidFill>
                <a:latin typeface="Calibri"/>
                <a:cs typeface="Calibri"/>
              </a:rPr>
              <a:t>Scientific </a:t>
            </a:r>
            <a:r>
              <a:rPr sz="1800" i="1" spc="-10" dirty="0">
                <a:solidFill>
                  <a:srgbClr val="FFFFFF"/>
                </a:solidFill>
                <a:latin typeface="Calibri"/>
                <a:cs typeface="Calibri"/>
              </a:rPr>
              <a:t>Vision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(Visi  Keilmuan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Program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Studi) 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terlihat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pada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Kurikulum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0" y="176784"/>
            <a:ext cx="2628900" cy="6568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176784"/>
            <a:ext cx="2628900" cy="657225"/>
          </a:xfrm>
          <a:custGeom>
            <a:avLst/>
            <a:gdLst/>
            <a:ahLst/>
            <a:cxnLst/>
            <a:rect l="l" t="t" r="r" b="b"/>
            <a:pathLst>
              <a:path w="2628900" h="657225">
                <a:moveTo>
                  <a:pt x="0" y="0"/>
                </a:moveTo>
                <a:lnTo>
                  <a:pt x="2433701" y="0"/>
                </a:lnTo>
                <a:lnTo>
                  <a:pt x="2628900" y="328422"/>
                </a:lnTo>
                <a:lnTo>
                  <a:pt x="2433701" y="656844"/>
                </a:lnTo>
                <a:lnTo>
                  <a:pt x="0" y="656844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21232" y="256159"/>
            <a:ext cx="889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VMTS</a:t>
            </a:r>
            <a:endParaRPr sz="2800" dirty="0">
              <a:latin typeface="Calibri"/>
              <a:cs typeface="Calibri"/>
            </a:endParaRPr>
          </a:p>
        </p:txBody>
      </p:sp>
      <p:pic>
        <p:nvPicPr>
          <p:cNvPr id="27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44464"/>
            <a:ext cx="957968" cy="97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00"/>
    </mc:Choice>
    <mc:Fallback>
      <p:transition spd="slow" advClick="0" advTm="30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8" grpId="0" animBg="1"/>
      <p:bldP spid="11" grpId="0" animBg="1"/>
      <p:bldP spid="16" grpId="0" animBg="1"/>
      <p:bldP spid="18" grpId="0" animBg="1"/>
      <p:bldP spid="21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65" y="5832904"/>
            <a:ext cx="996357" cy="101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90600"/>
            <a:ext cx="8924522" cy="4724400"/>
          </a:xfrm>
          <a:prstGeom prst="rect">
            <a:avLst/>
          </a:prstGeom>
        </p:spPr>
      </p:pic>
      <p:sp>
        <p:nvSpPr>
          <p:cNvPr id="10" name="object 24"/>
          <p:cNvSpPr/>
          <p:nvPr/>
        </p:nvSpPr>
        <p:spPr>
          <a:xfrm>
            <a:off x="533400" y="5832904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err="1" smtClean="0">
                <a:solidFill>
                  <a:srgbClr val="FF0000"/>
                </a:solidFill>
              </a:rPr>
              <a:t>Laman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Resmi</a:t>
            </a:r>
            <a:r>
              <a:rPr sz="4400" dirty="0" smtClean="0">
                <a:solidFill>
                  <a:srgbClr val="FF0000"/>
                </a:solidFill>
              </a:rPr>
              <a:t> Website PJM</a:t>
            </a:r>
            <a:endParaRPr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39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65" y="5832904"/>
            <a:ext cx="996357" cy="101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4724399"/>
          </a:xfrm>
          <a:prstGeom prst="rect">
            <a:avLst/>
          </a:prstGeom>
        </p:spPr>
      </p:pic>
      <p:sp>
        <p:nvSpPr>
          <p:cNvPr id="6" name="object 24"/>
          <p:cNvSpPr/>
          <p:nvPr/>
        </p:nvSpPr>
        <p:spPr>
          <a:xfrm>
            <a:off x="533400" y="5832904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3600" dirty="0" smtClean="0">
                <a:solidFill>
                  <a:srgbClr val="FF0000"/>
                </a:solidFill>
              </a:rPr>
              <a:t>http://pjm.uniramalang.ac.id</a:t>
            </a:r>
            <a:endParaRPr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62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65" y="5832904"/>
            <a:ext cx="996357" cy="101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543" y="942974"/>
            <a:ext cx="4466857" cy="5197015"/>
          </a:xfrm>
          <a:prstGeom prst="rect">
            <a:avLst/>
          </a:prstGeom>
        </p:spPr>
      </p:pic>
      <p:sp>
        <p:nvSpPr>
          <p:cNvPr id="6" name="object 24"/>
          <p:cNvSpPr/>
          <p:nvPr/>
        </p:nvSpPr>
        <p:spPr>
          <a:xfrm>
            <a:off x="914400" y="613999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err="1" smtClean="0">
                <a:solidFill>
                  <a:srgbClr val="FF0000"/>
                </a:solidFill>
              </a:rPr>
              <a:t>Surat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Undangan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260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70" y="5849272"/>
            <a:ext cx="980352" cy="1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8727"/>
            <a:ext cx="9144000" cy="4840546"/>
          </a:xfrm>
          <a:prstGeom prst="rect">
            <a:avLst/>
          </a:prstGeom>
        </p:spPr>
      </p:pic>
      <p:sp>
        <p:nvSpPr>
          <p:cNvPr id="7" name="object 24"/>
          <p:cNvSpPr/>
          <p:nvPr/>
        </p:nvSpPr>
        <p:spPr>
          <a:xfrm>
            <a:off x="533400" y="6022165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Template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367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70" y="5849272"/>
            <a:ext cx="980352" cy="1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990599"/>
            <a:ext cx="4637163" cy="5800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99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70" y="5849272"/>
            <a:ext cx="980352" cy="1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888" y="990599"/>
            <a:ext cx="4708484" cy="58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66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0"/>
    </mc:Choice>
    <mc:Fallback>
      <p:transition spd="slow" advClick="0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70" y="5849272"/>
            <a:ext cx="980352" cy="1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935645"/>
            <a:ext cx="4619982" cy="591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4"/>
          <p:cNvSpPr/>
          <p:nvPr/>
        </p:nvSpPr>
        <p:spPr>
          <a:xfrm>
            <a:off x="685800" y="228600"/>
            <a:ext cx="6934200" cy="656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sz="4400" dirty="0" smtClean="0">
                <a:solidFill>
                  <a:srgbClr val="FF0000"/>
                </a:solidFill>
              </a:rPr>
              <a:t>Link </a:t>
            </a:r>
            <a:r>
              <a:rPr sz="4400" dirty="0" err="1" smtClean="0">
                <a:solidFill>
                  <a:srgbClr val="FF0000"/>
                </a:solidFill>
              </a:rPr>
              <a:t>Akses</a:t>
            </a:r>
            <a:r>
              <a:rPr sz="4400" dirty="0" smtClean="0">
                <a:solidFill>
                  <a:srgbClr val="FF0000"/>
                </a:solidFill>
              </a:rPr>
              <a:t> </a:t>
            </a:r>
            <a:r>
              <a:rPr sz="4400" dirty="0" err="1" smtClean="0">
                <a:solidFill>
                  <a:srgbClr val="FF0000"/>
                </a:solidFill>
              </a:rPr>
              <a:t>Pelaporan</a:t>
            </a:r>
            <a:r>
              <a:rPr sz="4400" dirty="0" smtClean="0">
                <a:solidFill>
                  <a:srgbClr val="FF0000"/>
                </a:solidFill>
              </a:rPr>
              <a:t> GJM</a:t>
            </a:r>
            <a:endParaRPr sz="4400" dirty="0">
              <a:solidFill>
                <a:srgbClr val="FF0000"/>
              </a:solidFill>
            </a:endParaRPr>
          </a:p>
        </p:txBody>
      </p:sp>
      <p:pic>
        <p:nvPicPr>
          <p:cNvPr id="8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70" y="5849272"/>
            <a:ext cx="980352" cy="100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225" y="885445"/>
            <a:ext cx="5172797" cy="596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2828" y="557229"/>
            <a:ext cx="4953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PJM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4072" y="1245923"/>
            <a:ext cx="4419600" cy="8876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Melakukan Koordinasi Persiapan  </a:t>
            </a:r>
          </a:p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AIM, AIMA Di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21343731">
            <a:off x="67314" y="3122929"/>
            <a:ext cx="3002574" cy="120756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Ketua PJM </a:t>
            </a:r>
          </a:p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(Sinollah, S.Sos, M.AB)</a:t>
            </a:r>
            <a:endParaRPr lang="en-US" sz="1200" dirty="0">
              <a:solidFill>
                <a:srgbClr val="FFFF00"/>
              </a:solidFill>
              <a:latin typeface="Algerian" pitchFamily="8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630168" y="2164080"/>
            <a:ext cx="4419600" cy="5791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Memantau Semua Proses Terkait SPM-PT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30168" y="2819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Merencanakan &amp; Mengkoordinasi Jadwal Rutin Tinjauan Manajemen, AIMA Serta Perbaikan SMM PJM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flipV="1">
            <a:off x="3110688" y="3627116"/>
            <a:ext cx="45049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09728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Mengkoordinasikan Pengelolaan Dokumen, Track Record Mutu &amp; SDM Civitas Akademika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1" y="1619273"/>
            <a:ext cx="1295400" cy="1386901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4693920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Membantu Tugas Rektor (Merencanakan, Merumuskan, Memantau Implementasi SPMI &amp; SPME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68296" y="5739376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Memantau &amp; Melaporkan Ketercapaian Indikator Sasaran Mutu Minimal 1x Kepada Rektor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44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2" grpId="0" animBg="1"/>
      <p:bldP spid="15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8355" y="2919983"/>
            <a:ext cx="3962400" cy="1231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9684" y="4343400"/>
            <a:ext cx="3258185" cy="733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650" b="1" i="1" spc="-130" dirty="0">
                <a:solidFill>
                  <a:srgbClr val="FF0000"/>
                </a:solidFill>
                <a:latin typeface="Berlin Sans FB Demi"/>
                <a:cs typeface="Berlin Sans FB Demi"/>
              </a:rPr>
              <a:t>Terima</a:t>
            </a:r>
            <a:r>
              <a:rPr sz="4650" b="1" i="1" spc="-155" dirty="0">
                <a:solidFill>
                  <a:srgbClr val="FF0000"/>
                </a:solidFill>
                <a:latin typeface="Berlin Sans FB Demi"/>
                <a:cs typeface="Berlin Sans FB Demi"/>
              </a:rPr>
              <a:t> </a:t>
            </a:r>
            <a:r>
              <a:rPr sz="4650" b="1" i="1" spc="-125" dirty="0">
                <a:solidFill>
                  <a:srgbClr val="FF0000"/>
                </a:solidFill>
                <a:latin typeface="Berlin Sans FB Demi"/>
                <a:cs typeface="Berlin Sans FB Demi"/>
              </a:rPr>
              <a:t>kasih</a:t>
            </a:r>
            <a:endParaRPr sz="4650" dirty="0">
              <a:latin typeface="Berlin Sans FB Demi"/>
              <a:cs typeface="Berlin Sans FB Demi"/>
            </a:endParaRPr>
          </a:p>
        </p:txBody>
      </p:sp>
      <p:pic>
        <p:nvPicPr>
          <p:cNvPr id="4" name="Picture 3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74" y="304800"/>
            <a:ext cx="2859361" cy="292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2828" y="557229"/>
            <a:ext cx="4953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PJM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4072" y="1245923"/>
            <a:ext cx="4419600" cy="8876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Melakukan Persiapan Teknik Kesekretariatan Untuk AIMA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21343731">
            <a:off x="67314" y="3122929"/>
            <a:ext cx="3002574" cy="120756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SekRETARIS  PJM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30168" y="2164080"/>
            <a:ext cx="4419600" cy="5791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Surat Menyurat </a:t>
            </a:r>
          </a:p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PJM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30168" y="28194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Pengarsipan Dokumen-Dokumen Penting PJM UNIRA Malang (</a:t>
            </a:r>
            <a:r>
              <a:rPr lang="id-ID" i="1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Hardcopy-Softcopy</a:t>
            </a:r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)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flipV="1">
            <a:off x="3110688" y="3627116"/>
            <a:ext cx="450494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09728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Bertanggung Jawab Atas Undangan Rapat PJM UNIRA Malang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93920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Bersama Ketua PJM Mengkoordinir Operasionalisasi Kegiatan PJM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68296" y="5739376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Menyusun Kelengkapan </a:t>
            </a:r>
          </a:p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Dokumen Mutu Akademik PJM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859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2" grpId="0" animBg="1"/>
      <p:bldP spid="15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868" y="449580"/>
            <a:ext cx="8122920" cy="658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7868" y="449580"/>
            <a:ext cx="8122920" cy="658495"/>
          </a:xfrm>
          <a:custGeom>
            <a:avLst/>
            <a:gdLst/>
            <a:ahLst/>
            <a:cxnLst/>
            <a:rect l="l" t="t" r="r" b="b"/>
            <a:pathLst>
              <a:path w="8122920" h="658494">
                <a:moveTo>
                  <a:pt x="0" y="0"/>
                </a:moveTo>
                <a:lnTo>
                  <a:pt x="7927339" y="0"/>
                </a:lnTo>
                <a:lnTo>
                  <a:pt x="8122920" y="329184"/>
                </a:lnTo>
                <a:lnTo>
                  <a:pt x="7927339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052828" y="557229"/>
            <a:ext cx="49530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TUGAS POKOK DAN FUNGSI PJM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1219200"/>
            <a:ext cx="257820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dirty="0" smtClean="0">
                <a:solidFill>
                  <a:srgbClr val="FF0000"/>
                </a:solidFill>
                <a:latin typeface="Algerian" pitchFamily="82" charset="0"/>
                <a:cs typeface="Calibri"/>
              </a:rPr>
              <a:t>Job Description</a:t>
            </a:r>
            <a:endParaRPr sz="2000" dirty="0">
              <a:solidFill>
                <a:srgbClr val="FF0000"/>
              </a:solidFill>
              <a:latin typeface="Algerian" pitchFamily="82" charset="0"/>
              <a:cs typeface="Calibri"/>
            </a:endParaRPr>
          </a:p>
        </p:txBody>
      </p:sp>
      <p:pic>
        <p:nvPicPr>
          <p:cNvPr id="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" y="5907017"/>
            <a:ext cx="855343" cy="87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624072" y="1245923"/>
            <a:ext cx="4419600" cy="58287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Mengarsipkan Seluruh Dokumen  Administrasi Mutu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 rot="21343731">
            <a:off x="67314" y="3122929"/>
            <a:ext cx="3002574" cy="120756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Staff  PJM  </a:t>
            </a:r>
          </a:p>
          <a:p>
            <a:pPr algn="ctr"/>
            <a:r>
              <a:rPr lang="id-ID" sz="1200" dirty="0" smtClean="0">
                <a:solidFill>
                  <a:srgbClr val="FFFF00"/>
                </a:solidFill>
                <a:latin typeface="Algerian" pitchFamily="82" charset="0"/>
              </a:rPr>
              <a:t>(Muhammad Farid, S.P)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30168" y="1874520"/>
            <a:ext cx="4419600" cy="5791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Pengumpulan Data Dokumen Mutu SPMI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630168" y="2512761"/>
            <a:ext cx="4419600" cy="67164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Penyempurnaan Dokumen Mutu SPME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18" name="Right Arrow 17"/>
          <p:cNvSpPr/>
          <p:nvPr/>
        </p:nvSpPr>
        <p:spPr>
          <a:xfrm rot="19451844" flipV="1">
            <a:off x="3025870" y="3335515"/>
            <a:ext cx="531375" cy="4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09728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Pemeriksaan Hasil Dokumen Mutu </a:t>
            </a:r>
          </a:p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SPMI &amp; SPME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693920" y="4572000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Bersama Ketua PJM Mengkoordinir Operasionalisasi Kegiatan PJM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68296" y="5739376"/>
            <a:ext cx="44196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FF00"/>
                </a:solidFill>
                <a:latin typeface="Cambria" pitchFamily="18" charset="0"/>
                <a:ea typeface="Cambria" pitchFamily="18" charset="0"/>
              </a:rPr>
              <a:t>Bersama Tim PJM Membantu Administrasi Pembuatan Dokumen Mutu Akademik</a:t>
            </a:r>
            <a:endParaRPr lang="en-US" dirty="0">
              <a:solidFill>
                <a:srgbClr val="FFFF00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3" y="1625712"/>
            <a:ext cx="1378709" cy="135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12" grpId="0" animBg="1"/>
      <p:bldP spid="15" grpId="0" animBg="1"/>
      <p:bldP spid="18" grpId="0" animBg="1"/>
      <p:bldP spid="21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" y="946403"/>
            <a:ext cx="4439412" cy="1319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3756" y="1028700"/>
            <a:ext cx="3858768" cy="1200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3631" y="986027"/>
            <a:ext cx="4320540" cy="1202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3501" y="1127582"/>
            <a:ext cx="346202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Akreditasi </a:t>
            </a:r>
            <a:r>
              <a:rPr sz="2000" spc="-20" dirty="0">
                <a:solidFill>
                  <a:srgbClr val="FFFFFF"/>
                </a:solidFill>
                <a:latin typeface="Arial Rounded MT Bold"/>
                <a:cs typeface="Arial Rounded MT Bold"/>
              </a:rPr>
              <a:t>Perguruan</a:t>
            </a:r>
            <a:r>
              <a:rPr sz="2000" spc="-4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 Rounded MT Bold"/>
                <a:cs typeface="Arial Rounded MT Bold"/>
              </a:rPr>
              <a:t>Tinggi</a:t>
            </a:r>
            <a:endParaRPr sz="2000" dirty="0">
              <a:latin typeface="Arial Rounded MT Bold"/>
              <a:cs typeface="Arial Rounded MT Bold"/>
            </a:endParaRPr>
          </a:p>
          <a:p>
            <a:pPr marL="1905" algn="ctr">
              <a:lnSpc>
                <a:spcPts val="2160"/>
              </a:lnSpc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(APT):</a:t>
            </a:r>
            <a:endParaRPr sz="2000" dirty="0">
              <a:latin typeface="Arial Rounded MT Bold"/>
              <a:cs typeface="Arial Rounded MT Bold"/>
            </a:endParaRPr>
          </a:p>
          <a:p>
            <a:pPr algn="ctr">
              <a:lnSpc>
                <a:spcPts val="2280"/>
              </a:lnSpc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mulai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1 Oktober</a:t>
            </a:r>
            <a:r>
              <a:rPr sz="2000" spc="-3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2018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5384" y="2247898"/>
            <a:ext cx="3805428" cy="45293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7408" y="2439875"/>
            <a:ext cx="3408295" cy="41453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46676" y="946403"/>
            <a:ext cx="4437887" cy="13197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34484" y="1028700"/>
            <a:ext cx="4463796" cy="12009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6111" y="986027"/>
            <a:ext cx="4319016" cy="12024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833620" y="1127582"/>
            <a:ext cx="4067175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28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Akreditasi </a:t>
            </a:r>
            <a:r>
              <a:rPr sz="20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Program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Studi</a:t>
            </a:r>
            <a:r>
              <a:rPr sz="2000" spc="3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melalui</a:t>
            </a:r>
            <a:endParaRPr sz="2000" dirty="0">
              <a:latin typeface="Arial Rounded MT Bold"/>
              <a:cs typeface="Arial Rounded MT Bold"/>
            </a:endParaRPr>
          </a:p>
          <a:p>
            <a:pPr marL="300355" marR="292735" indent="-1905" algn="ctr">
              <a:lnSpc>
                <a:spcPts val="2160"/>
              </a:lnSpc>
              <a:spcBef>
                <a:spcPts val="155"/>
              </a:spcBef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Unit </a:t>
            </a:r>
            <a:r>
              <a:rPr sz="2000" spc="-20" dirty="0">
                <a:solidFill>
                  <a:srgbClr val="FFFFFF"/>
                </a:solidFill>
                <a:latin typeface="Arial Rounded MT Bold"/>
                <a:cs typeface="Arial Rounded MT Bold"/>
              </a:rPr>
              <a:t>Pengelola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PS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(APS):  mulai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1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April 2019</a:t>
            </a:r>
            <a:r>
              <a:rPr sz="2000" spc="-3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 Rounded MT Bold"/>
                <a:cs typeface="Arial Rounded MT Bold"/>
              </a:rPr>
              <a:t>(diterima)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69179" y="2247898"/>
            <a:ext cx="3825239" cy="45339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61203" y="2439920"/>
            <a:ext cx="3426866" cy="414980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8739" y="148539"/>
            <a:ext cx="8615679" cy="489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Wingdings"/>
              <a:buChar char=""/>
              <a:tabLst>
                <a:tab pos="583565" algn="l"/>
                <a:tab pos="584200" algn="l"/>
              </a:tabLst>
            </a:pPr>
            <a:r>
              <a:rPr sz="3100" spc="-15" dirty="0" smtClean="0">
                <a:solidFill>
                  <a:srgbClr val="0000FF"/>
                </a:solidFill>
                <a:latin typeface="Leelawadee"/>
                <a:cs typeface="Leelawadee"/>
              </a:rPr>
              <a:t>TUGAS POKOK PUSAT JAMINAN MUTU</a:t>
            </a:r>
            <a:endParaRPr sz="3100" dirty="0">
              <a:latin typeface="Leelawadee"/>
              <a:cs typeface="Leelawadee"/>
            </a:endParaRPr>
          </a:p>
        </p:txBody>
      </p:sp>
      <p:pic>
        <p:nvPicPr>
          <p:cNvPr id="15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743" y="5129751"/>
            <a:ext cx="1533095" cy="162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1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78891"/>
            <a:ext cx="4706112" cy="6568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78891"/>
            <a:ext cx="4706620" cy="657225"/>
          </a:xfrm>
          <a:custGeom>
            <a:avLst/>
            <a:gdLst/>
            <a:ahLst/>
            <a:cxnLst/>
            <a:rect l="l" t="t" r="r" b="b"/>
            <a:pathLst>
              <a:path w="4706620" h="657225">
                <a:moveTo>
                  <a:pt x="0" y="0"/>
                </a:moveTo>
                <a:lnTo>
                  <a:pt x="4510913" y="0"/>
                </a:lnTo>
                <a:lnTo>
                  <a:pt x="4706112" y="328421"/>
                </a:lnTo>
                <a:lnTo>
                  <a:pt x="4510913" y="656843"/>
                </a:lnTo>
                <a:lnTo>
                  <a:pt x="0" y="656843"/>
                </a:lnTo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986" y="392048"/>
            <a:ext cx="4134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Perbedaan IAPT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3.0 dan IAPS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4.0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9100" y="1373124"/>
            <a:ext cx="3966972" cy="3848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19100" y="1373124"/>
            <a:ext cx="3967479" cy="3848100"/>
          </a:xfrm>
          <a:prstGeom prst="rect">
            <a:avLst/>
          </a:prstGeom>
          <a:ln w="6096">
            <a:solidFill>
              <a:srgbClr val="A4A4A4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80"/>
              </a:spcBef>
            </a:pP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IAPT</a:t>
            </a:r>
            <a:r>
              <a:rPr sz="2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3.0</a:t>
            </a:r>
            <a:endParaRPr sz="2800" dirty="0">
              <a:latin typeface="Calibri"/>
              <a:cs typeface="Calibri"/>
            </a:endParaRPr>
          </a:p>
          <a:p>
            <a:pPr marL="91440" marR="111760">
              <a:lnSpc>
                <a:spcPct val="100000"/>
              </a:lnSpc>
              <a:spcBef>
                <a:spcPts val="2225"/>
              </a:spcBef>
            </a:pPr>
            <a:r>
              <a:rPr sz="1800" spc="-10" dirty="0">
                <a:latin typeface="Calibri"/>
                <a:cs typeface="Calibri"/>
              </a:rPr>
              <a:t>Diusulkan </a:t>
            </a:r>
            <a:r>
              <a:rPr sz="1800" spc="-5" dirty="0">
                <a:latin typeface="Calibri"/>
                <a:cs typeface="Calibri"/>
              </a:rPr>
              <a:t>oleh </a:t>
            </a:r>
            <a:r>
              <a:rPr sz="1800" spc="-10" dirty="0">
                <a:latin typeface="Calibri"/>
                <a:cs typeface="Calibri"/>
              </a:rPr>
              <a:t>PT disesuaikan dengan  </a:t>
            </a:r>
            <a:r>
              <a:rPr sz="1800" dirty="0">
                <a:latin typeface="Calibri"/>
                <a:cs typeface="Calibri"/>
              </a:rPr>
              <a:t>Jenis </a:t>
            </a:r>
            <a:r>
              <a:rPr sz="1800" spc="-10" dirty="0">
                <a:latin typeface="Calibri"/>
                <a:cs typeface="Calibri"/>
              </a:rPr>
              <a:t>PT </a:t>
            </a:r>
            <a:r>
              <a:rPr sz="1800" spc="-5" dirty="0">
                <a:latin typeface="Calibri"/>
                <a:cs typeface="Calibri"/>
              </a:rPr>
              <a:t>Akademik </a:t>
            </a:r>
            <a:r>
              <a:rPr sz="1800" spc="-10" dirty="0">
                <a:latin typeface="Calibri"/>
                <a:cs typeface="Calibri"/>
              </a:rPr>
              <a:t>(PTN </a:t>
            </a:r>
            <a:r>
              <a:rPr sz="1800" spc="-35" dirty="0">
                <a:latin typeface="Calibri"/>
                <a:cs typeface="Calibri"/>
              </a:rPr>
              <a:t>Satker, </a:t>
            </a:r>
            <a:r>
              <a:rPr sz="1800" spc="-10" dirty="0">
                <a:latin typeface="Calibri"/>
                <a:cs typeface="Calibri"/>
              </a:rPr>
              <a:t>PTN </a:t>
            </a:r>
            <a:r>
              <a:rPr sz="1800" spc="-20" dirty="0">
                <a:latin typeface="Calibri"/>
                <a:cs typeface="Calibri"/>
              </a:rPr>
              <a:t>BLU,  </a:t>
            </a:r>
            <a:r>
              <a:rPr sz="1800" spc="-10" dirty="0">
                <a:latin typeface="Calibri"/>
                <a:cs typeface="Calibri"/>
              </a:rPr>
              <a:t>PTN </a:t>
            </a:r>
            <a:r>
              <a:rPr sz="1800" dirty="0">
                <a:latin typeface="Calibri"/>
                <a:cs typeface="Calibri"/>
              </a:rPr>
              <a:t>BH, </a:t>
            </a:r>
            <a:r>
              <a:rPr sz="1800" spc="-10" dirty="0">
                <a:latin typeface="Calibri"/>
                <a:cs typeface="Calibri"/>
              </a:rPr>
              <a:t>PTS) </a:t>
            </a:r>
            <a:r>
              <a:rPr sz="1800" dirty="0">
                <a:latin typeface="Calibri"/>
                <a:cs typeface="Calibri"/>
              </a:rPr>
              <a:t>– </a:t>
            </a:r>
            <a:r>
              <a:rPr sz="1800" spc="-10" dirty="0">
                <a:latin typeface="Calibri"/>
                <a:cs typeface="Calibri"/>
              </a:rPr>
              <a:t>PT </a:t>
            </a:r>
            <a:r>
              <a:rPr sz="1800" spc="-25" dirty="0">
                <a:latin typeface="Calibri"/>
                <a:cs typeface="Calibri"/>
              </a:rPr>
              <a:t>Vokasi </a:t>
            </a:r>
            <a:r>
              <a:rPr sz="1800" spc="-10" dirty="0">
                <a:latin typeface="Calibri"/>
                <a:cs typeface="Calibri"/>
              </a:rPr>
              <a:t>(PTV </a:t>
            </a:r>
            <a:r>
              <a:rPr sz="1800" spc="-35" dirty="0">
                <a:latin typeface="Calibri"/>
                <a:cs typeface="Calibri"/>
              </a:rPr>
              <a:t>Satker,  </a:t>
            </a:r>
            <a:r>
              <a:rPr sz="1800" spc="-10" dirty="0">
                <a:latin typeface="Calibri"/>
                <a:cs typeface="Calibri"/>
              </a:rPr>
              <a:t>PTV </a:t>
            </a:r>
            <a:r>
              <a:rPr sz="1800" spc="-20" dirty="0">
                <a:latin typeface="Calibri"/>
                <a:cs typeface="Calibri"/>
              </a:rPr>
              <a:t>BLU,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PTS).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91440" marR="67373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Perbedaan </a:t>
            </a:r>
            <a:r>
              <a:rPr sz="1800" spc="-15" dirty="0">
                <a:latin typeface="Calibri"/>
                <a:cs typeface="Calibri"/>
              </a:rPr>
              <a:t>antara </a:t>
            </a:r>
            <a:r>
              <a:rPr sz="1800" spc="-55" dirty="0">
                <a:latin typeface="Calibri"/>
                <a:cs typeface="Calibri"/>
              </a:rPr>
              <a:t>PTA </a:t>
            </a:r>
            <a:r>
              <a:rPr sz="1800" spc="-5" dirty="0">
                <a:latin typeface="Calibri"/>
                <a:cs typeface="Calibri"/>
              </a:rPr>
              <a:t>dengan </a:t>
            </a:r>
            <a:r>
              <a:rPr sz="1800" spc="-10" dirty="0">
                <a:latin typeface="Calibri"/>
                <a:cs typeface="Calibri"/>
              </a:rPr>
              <a:t>PTV  </a:t>
            </a:r>
            <a:r>
              <a:rPr sz="1800" dirty="0">
                <a:latin typeface="Calibri"/>
                <a:cs typeface="Calibri"/>
              </a:rPr>
              <a:t>sesuai </a:t>
            </a:r>
            <a:r>
              <a:rPr sz="1800" spc="-10" dirty="0">
                <a:latin typeface="Calibri"/>
                <a:cs typeface="Calibri"/>
              </a:rPr>
              <a:t>dengan </a:t>
            </a:r>
            <a:r>
              <a:rPr sz="1800" spc="-15" dirty="0">
                <a:latin typeface="Calibri"/>
                <a:cs typeface="Calibri"/>
              </a:rPr>
              <a:t>karakteristik </a:t>
            </a:r>
            <a:r>
              <a:rPr sz="1800" spc="-10" dirty="0">
                <a:latin typeface="Calibri"/>
                <a:cs typeface="Calibri"/>
              </a:rPr>
              <a:t>PT  </a:t>
            </a:r>
            <a:r>
              <a:rPr sz="1800" spc="-15" dirty="0">
                <a:latin typeface="Calibri"/>
                <a:cs typeface="Calibri"/>
              </a:rPr>
              <a:t>(Akademik/Vokasi).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91440" marR="35750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LKPT </a:t>
            </a:r>
            <a:r>
              <a:rPr sz="1800" spc="-5" dirty="0">
                <a:latin typeface="Calibri"/>
                <a:cs typeface="Calibri"/>
              </a:rPr>
              <a:t>merupakan </a:t>
            </a:r>
            <a:r>
              <a:rPr sz="1800" spc="-15" dirty="0">
                <a:latin typeface="Calibri"/>
                <a:cs typeface="Calibri"/>
              </a:rPr>
              <a:t>data </a:t>
            </a:r>
            <a:r>
              <a:rPr sz="1800" spc="-10" dirty="0">
                <a:latin typeface="Calibri"/>
                <a:cs typeface="Calibri"/>
              </a:rPr>
              <a:t>agregat </a:t>
            </a:r>
            <a:r>
              <a:rPr sz="1800" spc="-5" dirty="0">
                <a:latin typeface="Calibri"/>
                <a:cs typeface="Calibri"/>
              </a:rPr>
              <a:t>seluruh  </a:t>
            </a:r>
            <a:r>
              <a:rPr sz="1800" spc="-70" dirty="0">
                <a:latin typeface="Calibri"/>
                <a:cs typeface="Calibri"/>
              </a:rPr>
              <a:t>PT.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06111" y="1373124"/>
            <a:ext cx="4053840" cy="52334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06111" y="1373124"/>
            <a:ext cx="4053840" cy="5233670"/>
          </a:xfrm>
          <a:custGeom>
            <a:avLst/>
            <a:gdLst/>
            <a:ahLst/>
            <a:cxnLst/>
            <a:rect l="l" t="t" r="r" b="b"/>
            <a:pathLst>
              <a:path w="4053840" h="5233670">
                <a:moveTo>
                  <a:pt x="0" y="5233416"/>
                </a:moveTo>
                <a:lnTo>
                  <a:pt x="4053840" y="5233416"/>
                </a:lnTo>
                <a:lnTo>
                  <a:pt x="4053840" y="0"/>
                </a:lnTo>
                <a:lnTo>
                  <a:pt x="0" y="0"/>
                </a:lnTo>
                <a:lnTo>
                  <a:pt x="0" y="5233416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784852" y="1384173"/>
            <a:ext cx="12312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IAPS</a:t>
            </a:r>
            <a:r>
              <a:rPr sz="2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4.0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915" algn="just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Diusulkan </a:t>
            </a:r>
            <a:r>
              <a:rPr spc="-5" dirty="0"/>
              <a:t>oleh Unit </a:t>
            </a:r>
            <a:r>
              <a:rPr spc="-10" dirty="0"/>
              <a:t>Pengelola </a:t>
            </a:r>
            <a:r>
              <a:rPr spc="-15" dirty="0"/>
              <a:t>Program  </a:t>
            </a:r>
            <a:r>
              <a:rPr spc="-5" dirty="0"/>
              <a:t>Studi </a:t>
            </a:r>
            <a:r>
              <a:rPr spc="-10" dirty="0"/>
              <a:t>(UPPS): </a:t>
            </a:r>
            <a:r>
              <a:rPr spc="-70" dirty="0"/>
              <a:t>PT, </a:t>
            </a:r>
            <a:r>
              <a:rPr spc="-5" dirty="0"/>
              <a:t>Departemen, </a:t>
            </a:r>
            <a:r>
              <a:rPr spc="-15" dirty="0"/>
              <a:t>Fakultas,  Sekolah, </a:t>
            </a:r>
            <a:r>
              <a:rPr spc="-5" dirty="0"/>
              <a:t>dll., </a:t>
            </a:r>
            <a:r>
              <a:rPr dirty="0"/>
              <a:t>sesuai </a:t>
            </a:r>
            <a:r>
              <a:rPr spc="-10" dirty="0"/>
              <a:t>dengan </a:t>
            </a:r>
            <a:r>
              <a:rPr spc="-15" dirty="0"/>
              <a:t>Statuta </a:t>
            </a:r>
            <a:r>
              <a:rPr dirty="0"/>
              <a:t>dan  </a:t>
            </a:r>
            <a:r>
              <a:rPr spc="-20" dirty="0"/>
              <a:t>SOTK/OTK</a:t>
            </a:r>
            <a:r>
              <a:rPr spc="-10" dirty="0"/>
              <a:t> </a:t>
            </a:r>
            <a:r>
              <a:rPr spc="-70" dirty="0"/>
              <a:t>PT.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40640">
              <a:lnSpc>
                <a:spcPct val="100000"/>
              </a:lnSpc>
            </a:pPr>
            <a:r>
              <a:rPr spc="-10" dirty="0"/>
              <a:t>VMTS Perguruan </a:t>
            </a:r>
            <a:r>
              <a:rPr spc="-5" dirty="0"/>
              <a:t>Tinggi </a:t>
            </a:r>
            <a:r>
              <a:rPr dirty="0"/>
              <a:t>– </a:t>
            </a:r>
            <a:r>
              <a:rPr spc="-10" dirty="0"/>
              <a:t>VMTS UPPS </a:t>
            </a:r>
            <a:r>
              <a:rPr dirty="0"/>
              <a:t>–  </a:t>
            </a:r>
            <a:r>
              <a:rPr i="1" spc="-5" dirty="0">
                <a:latin typeface="Calibri"/>
                <a:cs typeface="Calibri"/>
              </a:rPr>
              <a:t>Scientific </a:t>
            </a:r>
            <a:r>
              <a:rPr i="1" spc="-10" dirty="0">
                <a:latin typeface="Calibri"/>
                <a:cs typeface="Calibri"/>
              </a:rPr>
              <a:t>Vision </a:t>
            </a:r>
            <a:r>
              <a:rPr spc="-5" dirty="0"/>
              <a:t>(Visi </a:t>
            </a:r>
            <a:r>
              <a:rPr spc="-10" dirty="0"/>
              <a:t>Keilmuan) </a:t>
            </a:r>
            <a:r>
              <a:rPr spc="-15" dirty="0"/>
              <a:t>Program  </a:t>
            </a:r>
            <a:r>
              <a:rPr spc="-5" dirty="0"/>
              <a:t>Studi.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pc="-5" dirty="0"/>
              <a:t>LED </a:t>
            </a:r>
            <a:r>
              <a:rPr spc="-15" dirty="0"/>
              <a:t>fokus </a:t>
            </a:r>
            <a:r>
              <a:rPr spc="-5" dirty="0"/>
              <a:t>pada pengembangan </a:t>
            </a:r>
            <a:r>
              <a:rPr spc="-15" dirty="0"/>
              <a:t>Program  </a:t>
            </a:r>
            <a:r>
              <a:rPr spc="-5" dirty="0"/>
              <a:t>Studi </a:t>
            </a:r>
            <a:r>
              <a:rPr spc="-10" dirty="0"/>
              <a:t>yang akan diakreditasi </a:t>
            </a:r>
            <a:r>
              <a:rPr spc="-5" dirty="0"/>
              <a:t>(sehingga  LED</a:t>
            </a:r>
            <a:r>
              <a:rPr spc="10" dirty="0"/>
              <a:t> </a:t>
            </a:r>
            <a:r>
              <a:rPr spc="-5" dirty="0"/>
              <a:t>Unik).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9690" algn="just">
              <a:lnSpc>
                <a:spcPct val="100000"/>
              </a:lnSpc>
            </a:pPr>
            <a:r>
              <a:rPr spc="-10" dirty="0"/>
              <a:t>Kriteria Pendidikan, Luaran </a:t>
            </a:r>
            <a:r>
              <a:rPr spc="-5" dirty="0"/>
              <a:t>dan Capaian  merupakan </a:t>
            </a:r>
            <a:r>
              <a:rPr spc="-20" dirty="0"/>
              <a:t>kekuatan </a:t>
            </a:r>
            <a:r>
              <a:rPr spc="-5" dirty="0"/>
              <a:t>PS (sesuai </a:t>
            </a:r>
            <a:r>
              <a:rPr spc="-10" dirty="0"/>
              <a:t>dengan  Program).</a:t>
            </a:r>
          </a:p>
        </p:txBody>
      </p:sp>
      <p:pic>
        <p:nvPicPr>
          <p:cNvPr id="11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407" y="5187696"/>
            <a:ext cx="1533095" cy="162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9" grpId="0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579"/>
            <a:ext cx="9144000" cy="630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1040" y="80772"/>
            <a:ext cx="7740396" cy="652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08204"/>
            <a:ext cx="9144000" cy="513715"/>
          </a:xfrm>
          <a:custGeom>
            <a:avLst/>
            <a:gdLst/>
            <a:ahLst/>
            <a:cxnLst/>
            <a:rect l="l" t="t" r="r" b="b"/>
            <a:pathLst>
              <a:path w="9144000" h="513715">
                <a:moveTo>
                  <a:pt x="0" y="513588"/>
                </a:moveTo>
                <a:lnTo>
                  <a:pt x="9144000" y="513588"/>
                </a:lnTo>
                <a:lnTo>
                  <a:pt x="9144000" y="0"/>
                </a:lnTo>
                <a:lnTo>
                  <a:pt x="0" y="0"/>
                </a:lnTo>
                <a:lnTo>
                  <a:pt x="0" y="513588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1090" y="179958"/>
            <a:ext cx="73431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Dokumen </a:t>
            </a:r>
            <a:r>
              <a:rPr sz="2000" b="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yang </a:t>
            </a:r>
            <a:r>
              <a:rPr sz="2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di-submit </a:t>
            </a:r>
            <a:r>
              <a:rPr sz="2000" b="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pada </a:t>
            </a:r>
            <a:r>
              <a:rPr sz="2000" b="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Akreditasi </a:t>
            </a:r>
            <a:r>
              <a:rPr sz="2000" b="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Program </a:t>
            </a:r>
            <a:r>
              <a:rPr sz="2000" b="0" dirty="0">
                <a:solidFill>
                  <a:srgbClr val="FFFFFF"/>
                </a:solidFill>
                <a:latin typeface="Arial Rounded MT Bold"/>
                <a:cs typeface="Arial Rounded MT Bold"/>
              </a:rPr>
              <a:t>Studi</a:t>
            </a:r>
            <a:r>
              <a:rPr sz="2000" b="0" spc="1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4.0</a:t>
            </a:r>
            <a:endParaRPr sz="2000" dirty="0"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065275"/>
            <a:ext cx="4431792" cy="6324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4236" y="1101852"/>
            <a:ext cx="3698748" cy="5989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6388" y="1104900"/>
            <a:ext cx="4315968" cy="515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8436" y="1194308"/>
            <a:ext cx="33293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1. </a:t>
            </a:r>
            <a:r>
              <a:rPr sz="1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Laporan Evaluasi </a:t>
            </a:r>
            <a:r>
              <a:rPr sz="1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Diri</a:t>
            </a:r>
            <a:r>
              <a:rPr sz="18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1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(LED)</a:t>
            </a:r>
            <a:endParaRPr sz="1800">
              <a:latin typeface="Arial Rounded MT Bold"/>
              <a:cs typeface="Arial Rounded MT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27504" y="621791"/>
            <a:ext cx="2473960" cy="483234"/>
          </a:xfrm>
          <a:custGeom>
            <a:avLst/>
            <a:gdLst/>
            <a:ahLst/>
            <a:cxnLst/>
            <a:rect l="l" t="t" r="r" b="b"/>
            <a:pathLst>
              <a:path w="2473960" h="483234">
                <a:moveTo>
                  <a:pt x="57912" y="309372"/>
                </a:moveTo>
                <a:lnTo>
                  <a:pt x="0" y="309372"/>
                </a:lnTo>
                <a:lnTo>
                  <a:pt x="86868" y="483108"/>
                </a:lnTo>
                <a:lnTo>
                  <a:pt x="159257" y="338328"/>
                </a:lnTo>
                <a:lnTo>
                  <a:pt x="57912" y="338328"/>
                </a:lnTo>
                <a:lnTo>
                  <a:pt x="57912" y="309372"/>
                </a:lnTo>
                <a:close/>
              </a:path>
              <a:path w="2473960" h="483234">
                <a:moveTo>
                  <a:pt x="2415794" y="212598"/>
                </a:moveTo>
                <a:lnTo>
                  <a:pt x="57912" y="212598"/>
                </a:lnTo>
                <a:lnTo>
                  <a:pt x="57912" y="338328"/>
                </a:lnTo>
                <a:lnTo>
                  <a:pt x="115823" y="338328"/>
                </a:lnTo>
                <a:lnTo>
                  <a:pt x="115823" y="270510"/>
                </a:lnTo>
                <a:lnTo>
                  <a:pt x="86868" y="270510"/>
                </a:lnTo>
                <a:lnTo>
                  <a:pt x="115823" y="241554"/>
                </a:lnTo>
                <a:lnTo>
                  <a:pt x="2415794" y="241554"/>
                </a:lnTo>
                <a:lnTo>
                  <a:pt x="2415794" y="212598"/>
                </a:lnTo>
                <a:close/>
              </a:path>
              <a:path w="2473960" h="483234">
                <a:moveTo>
                  <a:pt x="173735" y="309372"/>
                </a:moveTo>
                <a:lnTo>
                  <a:pt x="115823" y="309372"/>
                </a:lnTo>
                <a:lnTo>
                  <a:pt x="115823" y="338328"/>
                </a:lnTo>
                <a:lnTo>
                  <a:pt x="159257" y="338328"/>
                </a:lnTo>
                <a:lnTo>
                  <a:pt x="173735" y="309372"/>
                </a:lnTo>
                <a:close/>
              </a:path>
              <a:path w="2473960" h="483234">
                <a:moveTo>
                  <a:pt x="115823" y="241554"/>
                </a:moveTo>
                <a:lnTo>
                  <a:pt x="86868" y="270510"/>
                </a:lnTo>
                <a:lnTo>
                  <a:pt x="115823" y="270510"/>
                </a:lnTo>
                <a:lnTo>
                  <a:pt x="115823" y="241554"/>
                </a:lnTo>
                <a:close/>
              </a:path>
              <a:path w="2473960" h="483234">
                <a:moveTo>
                  <a:pt x="2473706" y="212598"/>
                </a:moveTo>
                <a:lnTo>
                  <a:pt x="2444749" y="212598"/>
                </a:lnTo>
                <a:lnTo>
                  <a:pt x="2415794" y="241554"/>
                </a:lnTo>
                <a:lnTo>
                  <a:pt x="115823" y="241554"/>
                </a:lnTo>
                <a:lnTo>
                  <a:pt x="115823" y="270510"/>
                </a:lnTo>
                <a:lnTo>
                  <a:pt x="2473706" y="270510"/>
                </a:lnTo>
                <a:lnTo>
                  <a:pt x="2473706" y="212598"/>
                </a:lnTo>
                <a:close/>
              </a:path>
              <a:path w="2473960" h="483234">
                <a:moveTo>
                  <a:pt x="2473706" y="0"/>
                </a:moveTo>
                <a:lnTo>
                  <a:pt x="2415794" y="0"/>
                </a:lnTo>
                <a:lnTo>
                  <a:pt x="2415794" y="241554"/>
                </a:lnTo>
                <a:lnTo>
                  <a:pt x="2444749" y="212598"/>
                </a:lnTo>
                <a:lnTo>
                  <a:pt x="2473706" y="212598"/>
                </a:lnTo>
                <a:lnTo>
                  <a:pt x="2473706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53128" y="1104900"/>
            <a:ext cx="4538472" cy="55747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53128" y="1104900"/>
            <a:ext cx="4538980" cy="5575300"/>
          </a:xfrm>
          <a:custGeom>
            <a:avLst/>
            <a:gdLst/>
            <a:ahLst/>
            <a:cxnLst/>
            <a:rect l="l" t="t" r="r" b="b"/>
            <a:pathLst>
              <a:path w="4538980" h="5575300">
                <a:moveTo>
                  <a:pt x="0" y="5574792"/>
                </a:moveTo>
                <a:lnTo>
                  <a:pt x="4538472" y="5574792"/>
                </a:lnTo>
                <a:lnTo>
                  <a:pt x="4538472" y="0"/>
                </a:lnTo>
                <a:lnTo>
                  <a:pt x="0" y="0"/>
                </a:lnTo>
                <a:lnTo>
                  <a:pt x="0" y="5574792"/>
                </a:lnTo>
                <a:close/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533138" y="1206753"/>
            <a:ext cx="4070350" cy="5361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Arial"/>
                <a:cs typeface="Arial"/>
              </a:rPr>
              <a:t>IDENTITAS </a:t>
            </a:r>
            <a:r>
              <a:rPr sz="1400" spc="-5" dirty="0">
                <a:latin typeface="Arial"/>
                <a:cs typeface="Arial"/>
              </a:rPr>
              <a:t>UNIT </a:t>
            </a:r>
            <a:r>
              <a:rPr sz="1400" dirty="0">
                <a:latin typeface="Arial"/>
                <a:cs typeface="Arial"/>
              </a:rPr>
              <a:t>PENGELOLA PROGRAM</a:t>
            </a:r>
            <a:r>
              <a:rPr sz="1400" spc="-1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STUDI  </a:t>
            </a:r>
            <a:r>
              <a:rPr sz="1400" spc="-15" dirty="0">
                <a:latin typeface="Arial"/>
                <a:cs typeface="Arial"/>
              </a:rPr>
              <a:t>IDENTITAS </a:t>
            </a:r>
            <a:r>
              <a:rPr sz="1400" spc="-5" dirty="0">
                <a:latin typeface="Arial"/>
                <a:cs typeface="Arial"/>
              </a:rPr>
              <a:t>TIM PENYUSUN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LED</a:t>
            </a:r>
            <a:endParaRPr sz="1400" dirty="0">
              <a:latin typeface="Arial"/>
              <a:cs typeface="Arial"/>
            </a:endParaRPr>
          </a:p>
          <a:p>
            <a:pPr marL="12700" marR="1960880">
              <a:lnSpc>
                <a:spcPct val="100000"/>
              </a:lnSpc>
            </a:pPr>
            <a:r>
              <a:rPr sz="1400" spc="-55" dirty="0">
                <a:latin typeface="Arial"/>
                <a:cs typeface="Arial"/>
              </a:rPr>
              <a:t>KATA </a:t>
            </a:r>
            <a:r>
              <a:rPr sz="1400" spc="-15" dirty="0">
                <a:latin typeface="Arial"/>
                <a:cs typeface="Arial"/>
              </a:rPr>
              <a:t>PENGANTAR  </a:t>
            </a:r>
            <a:r>
              <a:rPr sz="1400" dirty="0">
                <a:latin typeface="Arial"/>
                <a:cs typeface="Arial"/>
              </a:rPr>
              <a:t>RINGKASAN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EKSEKUTIF  </a:t>
            </a:r>
            <a:r>
              <a:rPr sz="1400" b="1" spc="-20" dirty="0">
                <a:latin typeface="Arial"/>
                <a:cs typeface="Arial"/>
              </a:rPr>
              <a:t>BAB </a:t>
            </a:r>
            <a:r>
              <a:rPr sz="1400" b="1" dirty="0">
                <a:latin typeface="Arial"/>
                <a:cs typeface="Arial"/>
              </a:rPr>
              <a:t>I.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PENDAHULUAN</a:t>
            </a:r>
            <a:endParaRPr sz="1400" dirty="0">
              <a:latin typeface="Arial"/>
              <a:cs typeface="Arial"/>
            </a:endParaRPr>
          </a:p>
          <a:p>
            <a:pPr marL="230504" indent="-218440">
              <a:lnSpc>
                <a:spcPct val="100000"/>
              </a:lnSpc>
              <a:buAutoNum type="alphaUcPeriod"/>
              <a:tabLst>
                <a:tab pos="231140" algn="l"/>
              </a:tabLst>
            </a:pPr>
            <a:r>
              <a:rPr sz="1400" dirty="0">
                <a:latin typeface="Arial"/>
                <a:cs typeface="Arial"/>
              </a:rPr>
              <a:t>DASAR</a:t>
            </a:r>
            <a:r>
              <a:rPr sz="1400" spc="-5" dirty="0">
                <a:latin typeface="Arial"/>
                <a:cs typeface="Arial"/>
              </a:rPr>
              <a:t> PENYUSUNAN</a:t>
            </a:r>
            <a:endParaRPr sz="1400" dirty="0">
              <a:latin typeface="Arial"/>
              <a:cs typeface="Arial"/>
            </a:endParaRPr>
          </a:p>
          <a:p>
            <a:pPr marL="227329" indent="-215265">
              <a:lnSpc>
                <a:spcPct val="100000"/>
              </a:lnSpc>
              <a:buAutoNum type="alphaUcPeriod"/>
              <a:tabLst>
                <a:tab pos="227965" algn="l"/>
              </a:tabLst>
            </a:pPr>
            <a:r>
              <a:rPr sz="1400" spc="-5" dirty="0">
                <a:latin typeface="Arial"/>
                <a:cs typeface="Arial"/>
              </a:rPr>
              <a:t>TIM PENYUSUN DAN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TANGGUNGJAWABNYA</a:t>
            </a:r>
            <a:endParaRPr sz="1400" dirty="0">
              <a:latin typeface="Arial"/>
              <a:cs typeface="Arial"/>
            </a:endParaRPr>
          </a:p>
          <a:p>
            <a:pPr marL="239395" indent="-227329">
              <a:lnSpc>
                <a:spcPct val="100000"/>
              </a:lnSpc>
              <a:buAutoNum type="alphaUcPeriod"/>
              <a:tabLst>
                <a:tab pos="240029" algn="l"/>
              </a:tabLst>
            </a:pPr>
            <a:r>
              <a:rPr sz="1400" spc="-5" dirty="0">
                <a:latin typeface="Arial"/>
                <a:cs typeface="Arial"/>
              </a:rPr>
              <a:t>MEKANISME </a:t>
            </a:r>
            <a:r>
              <a:rPr sz="1400" dirty="0">
                <a:latin typeface="Arial"/>
                <a:cs typeface="Arial"/>
              </a:rPr>
              <a:t>KERJA </a:t>
            </a:r>
            <a:r>
              <a:rPr sz="1400" spc="-5" dirty="0">
                <a:latin typeface="Arial"/>
                <a:cs typeface="Arial"/>
              </a:rPr>
              <a:t>PENYUSUNAN</a:t>
            </a:r>
            <a:r>
              <a:rPr sz="1400" spc="-5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ED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20" dirty="0">
                <a:latin typeface="Arial"/>
                <a:cs typeface="Arial"/>
              </a:rPr>
              <a:t>BAB </a:t>
            </a:r>
            <a:r>
              <a:rPr sz="1400" b="1" dirty="0">
                <a:latin typeface="Arial"/>
                <a:cs typeface="Arial"/>
              </a:rPr>
              <a:t>II. </a:t>
            </a:r>
            <a:r>
              <a:rPr sz="1400" b="1" spc="-10" dirty="0">
                <a:latin typeface="Arial"/>
                <a:cs typeface="Arial"/>
              </a:rPr>
              <a:t>LAPORAN </a:t>
            </a:r>
            <a:r>
              <a:rPr sz="1400" b="1" spc="-25" dirty="0">
                <a:latin typeface="Arial"/>
                <a:cs typeface="Arial"/>
              </a:rPr>
              <a:t>EVALUASI</a:t>
            </a:r>
            <a:r>
              <a:rPr sz="1400" b="1" spc="1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DIRI</a:t>
            </a:r>
            <a:endParaRPr sz="1400" dirty="0">
              <a:latin typeface="Arial"/>
              <a:cs typeface="Arial"/>
            </a:endParaRPr>
          </a:p>
          <a:p>
            <a:pPr marL="230504" indent="-218440">
              <a:lnSpc>
                <a:spcPct val="100000"/>
              </a:lnSpc>
              <a:buAutoNum type="alphaUcPeriod"/>
              <a:tabLst>
                <a:tab pos="231140" algn="l"/>
              </a:tabLst>
            </a:pPr>
            <a:r>
              <a:rPr sz="1400" spc="-5" dirty="0">
                <a:latin typeface="Arial"/>
                <a:cs typeface="Arial"/>
              </a:rPr>
              <a:t>KONDISI</a:t>
            </a:r>
            <a:r>
              <a:rPr sz="1400" spc="-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EKSTERNAL</a:t>
            </a:r>
            <a:endParaRPr sz="1400" dirty="0">
              <a:latin typeface="Arial"/>
              <a:cs typeface="Arial"/>
            </a:endParaRPr>
          </a:p>
          <a:p>
            <a:pPr marL="230504" indent="-218440">
              <a:lnSpc>
                <a:spcPct val="100000"/>
              </a:lnSpc>
              <a:buAutoNum type="alphaUcPeriod"/>
              <a:tabLst>
                <a:tab pos="231140" algn="l"/>
              </a:tabLst>
            </a:pPr>
            <a:r>
              <a:rPr sz="1400" spc="-5" dirty="0">
                <a:latin typeface="Arial"/>
                <a:cs typeface="Arial"/>
              </a:rPr>
              <a:t>PROFIL </a:t>
            </a:r>
            <a:r>
              <a:rPr sz="1400" dirty="0">
                <a:latin typeface="Arial"/>
                <a:cs typeface="Arial"/>
              </a:rPr>
              <a:t>UPPS dan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PS</a:t>
            </a:r>
          </a:p>
          <a:p>
            <a:pPr marL="240029" indent="-227329">
              <a:lnSpc>
                <a:spcPts val="1655"/>
              </a:lnSpc>
              <a:buAutoNum type="alphaUcPeriod"/>
              <a:tabLst>
                <a:tab pos="240029" algn="l"/>
              </a:tabLst>
            </a:pPr>
            <a:r>
              <a:rPr sz="1400" spc="-5" dirty="0">
                <a:latin typeface="Arial"/>
                <a:cs typeface="Arial"/>
              </a:rPr>
              <a:t>KRITERIA</a:t>
            </a:r>
            <a:endParaRPr sz="1400" dirty="0">
              <a:latin typeface="Arial"/>
              <a:cs typeface="Arial"/>
            </a:endParaRPr>
          </a:p>
          <a:p>
            <a:pPr marL="530860" lvl="1" indent="-320675">
              <a:lnSpc>
                <a:spcPts val="1655"/>
              </a:lnSpc>
              <a:buAutoNum type="arabicPeriod"/>
              <a:tabLst>
                <a:tab pos="531495" algn="l"/>
              </a:tabLst>
            </a:pPr>
            <a:r>
              <a:rPr sz="1400" b="1" dirty="0">
                <a:latin typeface="Calibri"/>
                <a:cs typeface="Calibri"/>
              </a:rPr>
              <a:t>Visi, Misi, </a:t>
            </a:r>
            <a:r>
              <a:rPr sz="1400" b="1" spc="-10" dirty="0">
                <a:latin typeface="Calibri"/>
                <a:cs typeface="Calibri"/>
              </a:rPr>
              <a:t>Tujuan, </a:t>
            </a:r>
            <a:r>
              <a:rPr sz="1400" b="1" dirty="0">
                <a:latin typeface="Calibri"/>
                <a:cs typeface="Calibri"/>
              </a:rPr>
              <a:t>dan</a:t>
            </a:r>
            <a:r>
              <a:rPr sz="1400" b="1" spc="-7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Strategi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35" dirty="0">
                <a:latin typeface="Calibri"/>
                <a:cs typeface="Calibri"/>
              </a:rPr>
              <a:t>Tata </a:t>
            </a:r>
            <a:r>
              <a:rPr sz="1400" b="1" dirty="0">
                <a:latin typeface="Calibri"/>
                <a:cs typeface="Calibri"/>
              </a:rPr>
              <a:t>Pamong, </a:t>
            </a:r>
            <a:r>
              <a:rPr sz="1400" b="1" spc="-35" dirty="0">
                <a:latin typeface="Calibri"/>
                <a:cs typeface="Calibri"/>
              </a:rPr>
              <a:t>Tata </a:t>
            </a:r>
            <a:r>
              <a:rPr sz="1400" b="1" spc="-5" dirty="0">
                <a:latin typeface="Calibri"/>
                <a:cs typeface="Calibri"/>
              </a:rPr>
              <a:t>Kelola, </a:t>
            </a:r>
            <a:r>
              <a:rPr sz="1400" b="1" dirty="0">
                <a:latin typeface="Calibri"/>
                <a:cs typeface="Calibri"/>
              </a:rPr>
              <a:t>dan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Kerjasama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5" dirty="0">
                <a:latin typeface="Calibri"/>
                <a:cs typeface="Calibri"/>
              </a:rPr>
              <a:t>Mahasiswa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dirty="0">
                <a:latin typeface="Calibri"/>
                <a:cs typeface="Calibri"/>
              </a:rPr>
              <a:t>Sumber </a:t>
            </a:r>
            <a:r>
              <a:rPr sz="1400" b="1" spc="-15" dirty="0">
                <a:latin typeface="Calibri"/>
                <a:cs typeface="Calibri"/>
              </a:rPr>
              <a:t>Daya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Manusia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10" dirty="0">
                <a:latin typeface="Calibri"/>
                <a:cs typeface="Calibri"/>
              </a:rPr>
              <a:t>Keuangan, </a:t>
            </a:r>
            <a:r>
              <a:rPr sz="1400" b="1" spc="-5" dirty="0">
                <a:latin typeface="Calibri"/>
                <a:cs typeface="Calibri"/>
              </a:rPr>
              <a:t>Sarana, </a:t>
            </a:r>
            <a:r>
              <a:rPr sz="1400" b="1" dirty="0">
                <a:latin typeface="Calibri"/>
                <a:cs typeface="Calibri"/>
              </a:rPr>
              <a:t>dan</a:t>
            </a:r>
            <a:r>
              <a:rPr sz="1400" b="1" spc="-9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Prasarana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5" dirty="0">
                <a:latin typeface="Calibri"/>
                <a:cs typeface="Calibri"/>
              </a:rPr>
              <a:t>Pendidikan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5" dirty="0">
                <a:latin typeface="Calibri"/>
                <a:cs typeface="Calibri"/>
              </a:rPr>
              <a:t>Penelitian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buAutoNum type="arabicPeriod"/>
              <a:tabLst>
                <a:tab pos="531495" algn="l"/>
              </a:tabLst>
            </a:pPr>
            <a:r>
              <a:rPr sz="1400" b="1" spc="-5" dirty="0">
                <a:latin typeface="Calibri"/>
                <a:cs typeface="Calibri"/>
              </a:rPr>
              <a:t>Pengabdian </a:t>
            </a:r>
            <a:r>
              <a:rPr sz="1400" b="1" spc="-10" dirty="0">
                <a:latin typeface="Calibri"/>
                <a:cs typeface="Calibri"/>
              </a:rPr>
              <a:t>kepada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Masyarakat</a:t>
            </a:r>
            <a:endParaRPr sz="1400" dirty="0">
              <a:latin typeface="Calibri"/>
              <a:cs typeface="Calibri"/>
            </a:endParaRPr>
          </a:p>
          <a:p>
            <a:pPr marL="530860" lvl="1" indent="-320675">
              <a:lnSpc>
                <a:spcPct val="100000"/>
              </a:lnSpc>
              <a:spcBef>
                <a:spcPts val="10"/>
              </a:spcBef>
              <a:buAutoNum type="arabicPeriod"/>
              <a:tabLst>
                <a:tab pos="531495" algn="l"/>
              </a:tabLst>
            </a:pPr>
            <a:r>
              <a:rPr sz="1400" b="1" spc="-10" dirty="0">
                <a:latin typeface="Calibri"/>
                <a:cs typeface="Calibri"/>
              </a:rPr>
              <a:t>Luaran </a:t>
            </a:r>
            <a:r>
              <a:rPr sz="1400" b="1" dirty="0">
                <a:latin typeface="Calibri"/>
                <a:cs typeface="Calibri"/>
              </a:rPr>
              <a:t>dan Capaian</a:t>
            </a:r>
            <a:r>
              <a:rPr sz="1400" b="1" spc="-9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Tridharma</a:t>
            </a:r>
            <a:endParaRPr sz="1400" dirty="0">
              <a:latin typeface="Calibri"/>
              <a:cs typeface="Calibri"/>
            </a:endParaRPr>
          </a:p>
          <a:p>
            <a:pPr marL="230504" indent="-218440" algn="just">
              <a:lnSpc>
                <a:spcPct val="100000"/>
              </a:lnSpc>
              <a:spcBef>
                <a:spcPts val="40"/>
              </a:spcBef>
              <a:buAutoNum type="alphaUcPeriod"/>
              <a:tabLst>
                <a:tab pos="231140" algn="l"/>
              </a:tabLst>
            </a:pPr>
            <a:r>
              <a:rPr sz="1400" dirty="0">
                <a:latin typeface="Arial"/>
                <a:cs typeface="Arial"/>
              </a:rPr>
              <a:t>ANALISIS DAN </a:t>
            </a:r>
            <a:r>
              <a:rPr sz="1400" spc="-25" dirty="0">
                <a:latin typeface="Arial"/>
                <a:cs typeface="Arial"/>
              </a:rPr>
              <a:t>PENETAPAN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PROGRAM</a:t>
            </a:r>
          </a:p>
          <a:p>
            <a:pPr marL="12700" marR="2519680" algn="just">
              <a:lnSpc>
                <a:spcPct val="100000"/>
              </a:lnSpc>
            </a:pPr>
            <a:r>
              <a:rPr sz="1400" dirty="0">
                <a:latin typeface="Arial"/>
                <a:cs typeface="Arial"/>
              </a:rPr>
              <a:t>PE</a:t>
            </a:r>
            <a:r>
              <a:rPr sz="1400" spc="-10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GE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BA</a:t>
            </a:r>
            <a:r>
              <a:rPr sz="1400" spc="-10" dirty="0">
                <a:latin typeface="Arial"/>
                <a:cs typeface="Arial"/>
              </a:rPr>
              <a:t>N</a:t>
            </a:r>
            <a:r>
              <a:rPr sz="1400" dirty="0">
                <a:latin typeface="Arial"/>
                <a:cs typeface="Arial"/>
              </a:rPr>
              <a:t>GAN  </a:t>
            </a:r>
            <a:r>
              <a:rPr sz="1400" b="1" spc="-20" dirty="0">
                <a:latin typeface="Arial"/>
                <a:cs typeface="Arial"/>
              </a:rPr>
              <a:t>BAB </a:t>
            </a:r>
            <a:r>
              <a:rPr sz="1400" b="1" dirty="0">
                <a:latin typeface="Arial"/>
                <a:cs typeface="Arial"/>
              </a:rPr>
              <a:t>III. </a:t>
            </a:r>
            <a:r>
              <a:rPr sz="1400" b="1" spc="-5" dirty="0">
                <a:latin typeface="Arial"/>
                <a:cs typeface="Arial"/>
              </a:rPr>
              <a:t>PENUTUP  </a:t>
            </a:r>
            <a:r>
              <a:rPr sz="1400" b="1" spc="-10" dirty="0">
                <a:latin typeface="Arial"/>
                <a:cs typeface="Arial"/>
              </a:rPr>
              <a:t>LAMPIRAN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1626106"/>
            <a:ext cx="4399788" cy="52318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5260" y="1818062"/>
            <a:ext cx="4015752" cy="48615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216" y="5729858"/>
            <a:ext cx="79024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3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7379" y="1282191"/>
            <a:ext cx="5419344" cy="5435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97379" y="1280160"/>
            <a:ext cx="5419725" cy="5438140"/>
          </a:xfrm>
          <a:custGeom>
            <a:avLst/>
            <a:gdLst/>
            <a:ahLst/>
            <a:cxnLst/>
            <a:rect l="l" t="t" r="r" b="b"/>
            <a:pathLst>
              <a:path w="5419725" h="5438140">
                <a:moveTo>
                  <a:pt x="0" y="2718816"/>
                </a:moveTo>
                <a:lnTo>
                  <a:pt x="419" y="2670479"/>
                </a:lnTo>
                <a:lnTo>
                  <a:pt x="1673" y="2622347"/>
                </a:lnTo>
                <a:lnTo>
                  <a:pt x="3755" y="2574426"/>
                </a:lnTo>
                <a:lnTo>
                  <a:pt x="6658" y="2526722"/>
                </a:lnTo>
                <a:lnTo>
                  <a:pt x="10374" y="2479244"/>
                </a:lnTo>
                <a:lnTo>
                  <a:pt x="14898" y="2431998"/>
                </a:lnTo>
                <a:lnTo>
                  <a:pt x="20221" y="2384991"/>
                </a:lnTo>
                <a:lnTo>
                  <a:pt x="26338" y="2338230"/>
                </a:lnTo>
                <a:lnTo>
                  <a:pt x="33240" y="2291721"/>
                </a:lnTo>
                <a:lnTo>
                  <a:pt x="40922" y="2245473"/>
                </a:lnTo>
                <a:lnTo>
                  <a:pt x="49375" y="2199491"/>
                </a:lnTo>
                <a:lnTo>
                  <a:pt x="58594" y="2153783"/>
                </a:lnTo>
                <a:lnTo>
                  <a:pt x="68572" y="2108355"/>
                </a:lnTo>
                <a:lnTo>
                  <a:pt x="79301" y="2063215"/>
                </a:lnTo>
                <a:lnTo>
                  <a:pt x="90774" y="2018370"/>
                </a:lnTo>
                <a:lnTo>
                  <a:pt x="102985" y="1973827"/>
                </a:lnTo>
                <a:lnTo>
                  <a:pt x="115926" y="1929592"/>
                </a:lnTo>
                <a:lnTo>
                  <a:pt x="129591" y="1885672"/>
                </a:lnTo>
                <a:lnTo>
                  <a:pt x="143973" y="1842075"/>
                </a:lnTo>
                <a:lnTo>
                  <a:pt x="159065" y="1798807"/>
                </a:lnTo>
                <a:lnTo>
                  <a:pt x="174859" y="1755876"/>
                </a:lnTo>
                <a:lnTo>
                  <a:pt x="191350" y="1713288"/>
                </a:lnTo>
                <a:lnTo>
                  <a:pt x="208529" y="1671050"/>
                </a:lnTo>
                <a:lnTo>
                  <a:pt x="226391" y="1629170"/>
                </a:lnTo>
                <a:lnTo>
                  <a:pt x="244927" y="1587654"/>
                </a:lnTo>
                <a:lnTo>
                  <a:pt x="264132" y="1546509"/>
                </a:lnTo>
                <a:lnTo>
                  <a:pt x="283998" y="1505742"/>
                </a:lnTo>
                <a:lnTo>
                  <a:pt x="304519" y="1465360"/>
                </a:lnTo>
                <a:lnTo>
                  <a:pt x="325686" y="1425370"/>
                </a:lnTo>
                <a:lnTo>
                  <a:pt x="347495" y="1385779"/>
                </a:lnTo>
                <a:lnTo>
                  <a:pt x="369936" y="1346595"/>
                </a:lnTo>
                <a:lnTo>
                  <a:pt x="393005" y="1307823"/>
                </a:lnTo>
                <a:lnTo>
                  <a:pt x="416693" y="1269471"/>
                </a:lnTo>
                <a:lnTo>
                  <a:pt x="440993" y="1231546"/>
                </a:lnTo>
                <a:lnTo>
                  <a:pt x="465900" y="1194055"/>
                </a:lnTo>
                <a:lnTo>
                  <a:pt x="491405" y="1157004"/>
                </a:lnTo>
                <a:lnTo>
                  <a:pt x="517503" y="1120401"/>
                </a:lnTo>
                <a:lnTo>
                  <a:pt x="544185" y="1084253"/>
                </a:lnTo>
                <a:lnTo>
                  <a:pt x="571445" y="1048567"/>
                </a:lnTo>
                <a:lnTo>
                  <a:pt x="599277" y="1013349"/>
                </a:lnTo>
                <a:lnTo>
                  <a:pt x="627672" y="978607"/>
                </a:lnTo>
                <a:lnTo>
                  <a:pt x="656625" y="944347"/>
                </a:lnTo>
                <a:lnTo>
                  <a:pt x="686128" y="910577"/>
                </a:lnTo>
                <a:lnTo>
                  <a:pt x="716175" y="877304"/>
                </a:lnTo>
                <a:lnTo>
                  <a:pt x="746757" y="844533"/>
                </a:lnTo>
                <a:lnTo>
                  <a:pt x="777870" y="812273"/>
                </a:lnTo>
                <a:lnTo>
                  <a:pt x="809505" y="780531"/>
                </a:lnTo>
                <a:lnTo>
                  <a:pt x="841656" y="749313"/>
                </a:lnTo>
                <a:lnTo>
                  <a:pt x="874315" y="718626"/>
                </a:lnTo>
                <a:lnTo>
                  <a:pt x="907476" y="688477"/>
                </a:lnTo>
                <a:lnTo>
                  <a:pt x="941132" y="658873"/>
                </a:lnTo>
                <a:lnTo>
                  <a:pt x="975276" y="629822"/>
                </a:lnTo>
                <a:lnTo>
                  <a:pt x="1009900" y="601330"/>
                </a:lnTo>
                <a:lnTo>
                  <a:pt x="1044999" y="573403"/>
                </a:lnTo>
                <a:lnTo>
                  <a:pt x="1080565" y="546050"/>
                </a:lnTo>
                <a:lnTo>
                  <a:pt x="1116591" y="519277"/>
                </a:lnTo>
                <a:lnTo>
                  <a:pt x="1153071" y="493090"/>
                </a:lnTo>
                <a:lnTo>
                  <a:pt x="1189996" y="467498"/>
                </a:lnTo>
                <a:lnTo>
                  <a:pt x="1227361" y="442506"/>
                </a:lnTo>
                <a:lnTo>
                  <a:pt x="1265158" y="418123"/>
                </a:lnTo>
                <a:lnTo>
                  <a:pt x="1303381" y="394354"/>
                </a:lnTo>
                <a:lnTo>
                  <a:pt x="1342023" y="371206"/>
                </a:lnTo>
                <a:lnTo>
                  <a:pt x="1381076" y="348688"/>
                </a:lnTo>
                <a:lnTo>
                  <a:pt x="1420533" y="326805"/>
                </a:lnTo>
                <a:lnTo>
                  <a:pt x="1460389" y="305565"/>
                </a:lnTo>
                <a:lnTo>
                  <a:pt x="1500635" y="284974"/>
                </a:lnTo>
                <a:lnTo>
                  <a:pt x="1541265" y="265040"/>
                </a:lnTo>
                <a:lnTo>
                  <a:pt x="1582272" y="245769"/>
                </a:lnTo>
                <a:lnTo>
                  <a:pt x="1623649" y="227169"/>
                </a:lnTo>
                <a:lnTo>
                  <a:pt x="1665389" y="209246"/>
                </a:lnTo>
                <a:lnTo>
                  <a:pt x="1707486" y="192008"/>
                </a:lnTo>
                <a:lnTo>
                  <a:pt x="1749931" y="175461"/>
                </a:lnTo>
                <a:lnTo>
                  <a:pt x="1792719" y="159612"/>
                </a:lnTo>
                <a:lnTo>
                  <a:pt x="1835842" y="144469"/>
                </a:lnTo>
                <a:lnTo>
                  <a:pt x="1879293" y="130037"/>
                </a:lnTo>
                <a:lnTo>
                  <a:pt x="1923066" y="116325"/>
                </a:lnTo>
                <a:lnTo>
                  <a:pt x="1967154" y="103339"/>
                </a:lnTo>
                <a:lnTo>
                  <a:pt x="2011549" y="91087"/>
                </a:lnTo>
                <a:lnTo>
                  <a:pt x="2056245" y="79574"/>
                </a:lnTo>
                <a:lnTo>
                  <a:pt x="2101234" y="68808"/>
                </a:lnTo>
                <a:lnTo>
                  <a:pt x="2146510" y="58796"/>
                </a:lnTo>
                <a:lnTo>
                  <a:pt x="2192067" y="49546"/>
                </a:lnTo>
                <a:lnTo>
                  <a:pt x="2237896" y="41063"/>
                </a:lnTo>
                <a:lnTo>
                  <a:pt x="2283991" y="33355"/>
                </a:lnTo>
                <a:lnTo>
                  <a:pt x="2330345" y="26428"/>
                </a:lnTo>
                <a:lnTo>
                  <a:pt x="2376951" y="20291"/>
                </a:lnTo>
                <a:lnTo>
                  <a:pt x="2423802" y="14949"/>
                </a:lnTo>
                <a:lnTo>
                  <a:pt x="2470892" y="10410"/>
                </a:lnTo>
                <a:lnTo>
                  <a:pt x="2518213" y="6681"/>
                </a:lnTo>
                <a:lnTo>
                  <a:pt x="2565758" y="3768"/>
                </a:lnTo>
                <a:lnTo>
                  <a:pt x="2613521" y="1679"/>
                </a:lnTo>
                <a:lnTo>
                  <a:pt x="2661495" y="421"/>
                </a:lnTo>
                <a:lnTo>
                  <a:pt x="2709672" y="0"/>
                </a:lnTo>
                <a:lnTo>
                  <a:pt x="2757848" y="421"/>
                </a:lnTo>
                <a:lnTo>
                  <a:pt x="2805822" y="1679"/>
                </a:lnTo>
                <a:lnTo>
                  <a:pt x="2853585" y="3768"/>
                </a:lnTo>
                <a:lnTo>
                  <a:pt x="2901130" y="6681"/>
                </a:lnTo>
                <a:lnTo>
                  <a:pt x="2948451" y="10410"/>
                </a:lnTo>
                <a:lnTo>
                  <a:pt x="2995541" y="14949"/>
                </a:lnTo>
                <a:lnTo>
                  <a:pt x="3042392" y="20291"/>
                </a:lnTo>
                <a:lnTo>
                  <a:pt x="3088998" y="26428"/>
                </a:lnTo>
                <a:lnTo>
                  <a:pt x="3135352" y="33355"/>
                </a:lnTo>
                <a:lnTo>
                  <a:pt x="3181447" y="41063"/>
                </a:lnTo>
                <a:lnTo>
                  <a:pt x="3227276" y="49546"/>
                </a:lnTo>
                <a:lnTo>
                  <a:pt x="3272833" y="58796"/>
                </a:lnTo>
                <a:lnTo>
                  <a:pt x="3318109" y="68808"/>
                </a:lnTo>
                <a:lnTo>
                  <a:pt x="3363098" y="79574"/>
                </a:lnTo>
                <a:lnTo>
                  <a:pt x="3407794" y="91087"/>
                </a:lnTo>
                <a:lnTo>
                  <a:pt x="3452189" y="103339"/>
                </a:lnTo>
                <a:lnTo>
                  <a:pt x="3496277" y="116325"/>
                </a:lnTo>
                <a:lnTo>
                  <a:pt x="3540050" y="130037"/>
                </a:lnTo>
                <a:lnTo>
                  <a:pt x="3583501" y="144469"/>
                </a:lnTo>
                <a:lnTo>
                  <a:pt x="3626624" y="159612"/>
                </a:lnTo>
                <a:lnTo>
                  <a:pt x="3669412" y="175461"/>
                </a:lnTo>
                <a:lnTo>
                  <a:pt x="3711857" y="192008"/>
                </a:lnTo>
                <a:lnTo>
                  <a:pt x="3753954" y="209246"/>
                </a:lnTo>
                <a:lnTo>
                  <a:pt x="3795694" y="227169"/>
                </a:lnTo>
                <a:lnTo>
                  <a:pt x="3837071" y="245769"/>
                </a:lnTo>
                <a:lnTo>
                  <a:pt x="3878078" y="265040"/>
                </a:lnTo>
                <a:lnTo>
                  <a:pt x="3918708" y="284974"/>
                </a:lnTo>
                <a:lnTo>
                  <a:pt x="3958954" y="305565"/>
                </a:lnTo>
                <a:lnTo>
                  <a:pt x="3998810" y="326805"/>
                </a:lnTo>
                <a:lnTo>
                  <a:pt x="4038267" y="348688"/>
                </a:lnTo>
                <a:lnTo>
                  <a:pt x="4077320" y="371206"/>
                </a:lnTo>
                <a:lnTo>
                  <a:pt x="4115962" y="394354"/>
                </a:lnTo>
                <a:lnTo>
                  <a:pt x="4154185" y="418123"/>
                </a:lnTo>
                <a:lnTo>
                  <a:pt x="4191982" y="442506"/>
                </a:lnTo>
                <a:lnTo>
                  <a:pt x="4229347" y="467498"/>
                </a:lnTo>
                <a:lnTo>
                  <a:pt x="4266272" y="493090"/>
                </a:lnTo>
                <a:lnTo>
                  <a:pt x="4302752" y="519277"/>
                </a:lnTo>
                <a:lnTo>
                  <a:pt x="4338778" y="546050"/>
                </a:lnTo>
                <a:lnTo>
                  <a:pt x="4374344" y="573403"/>
                </a:lnTo>
                <a:lnTo>
                  <a:pt x="4409443" y="601330"/>
                </a:lnTo>
                <a:lnTo>
                  <a:pt x="4444067" y="629822"/>
                </a:lnTo>
                <a:lnTo>
                  <a:pt x="4478211" y="658873"/>
                </a:lnTo>
                <a:lnTo>
                  <a:pt x="4511867" y="688477"/>
                </a:lnTo>
                <a:lnTo>
                  <a:pt x="4545028" y="718626"/>
                </a:lnTo>
                <a:lnTo>
                  <a:pt x="4577687" y="749313"/>
                </a:lnTo>
                <a:lnTo>
                  <a:pt x="4609838" y="780531"/>
                </a:lnTo>
                <a:lnTo>
                  <a:pt x="4641473" y="812273"/>
                </a:lnTo>
                <a:lnTo>
                  <a:pt x="4672586" y="844533"/>
                </a:lnTo>
                <a:lnTo>
                  <a:pt x="4703168" y="877304"/>
                </a:lnTo>
                <a:lnTo>
                  <a:pt x="4733215" y="910577"/>
                </a:lnTo>
                <a:lnTo>
                  <a:pt x="4762718" y="944347"/>
                </a:lnTo>
                <a:lnTo>
                  <a:pt x="4791671" y="978607"/>
                </a:lnTo>
                <a:lnTo>
                  <a:pt x="4820066" y="1013349"/>
                </a:lnTo>
                <a:lnTo>
                  <a:pt x="4847898" y="1048567"/>
                </a:lnTo>
                <a:lnTo>
                  <a:pt x="4875158" y="1084253"/>
                </a:lnTo>
                <a:lnTo>
                  <a:pt x="4901840" y="1120401"/>
                </a:lnTo>
                <a:lnTo>
                  <a:pt x="4927938" y="1157004"/>
                </a:lnTo>
                <a:lnTo>
                  <a:pt x="4953443" y="1194055"/>
                </a:lnTo>
                <a:lnTo>
                  <a:pt x="4978350" y="1231546"/>
                </a:lnTo>
                <a:lnTo>
                  <a:pt x="5002650" y="1269471"/>
                </a:lnTo>
                <a:lnTo>
                  <a:pt x="5026338" y="1307823"/>
                </a:lnTo>
                <a:lnTo>
                  <a:pt x="5049407" y="1346595"/>
                </a:lnTo>
                <a:lnTo>
                  <a:pt x="5071848" y="1385779"/>
                </a:lnTo>
                <a:lnTo>
                  <a:pt x="5093657" y="1425370"/>
                </a:lnTo>
                <a:lnTo>
                  <a:pt x="5114824" y="1465360"/>
                </a:lnTo>
                <a:lnTo>
                  <a:pt x="5135345" y="1505742"/>
                </a:lnTo>
                <a:lnTo>
                  <a:pt x="5155211" y="1546509"/>
                </a:lnTo>
                <a:lnTo>
                  <a:pt x="5174416" y="1587654"/>
                </a:lnTo>
                <a:lnTo>
                  <a:pt x="5192952" y="1629170"/>
                </a:lnTo>
                <a:lnTo>
                  <a:pt x="5210814" y="1671050"/>
                </a:lnTo>
                <a:lnTo>
                  <a:pt x="5227993" y="1713288"/>
                </a:lnTo>
                <a:lnTo>
                  <a:pt x="5244484" y="1755876"/>
                </a:lnTo>
                <a:lnTo>
                  <a:pt x="5260278" y="1798807"/>
                </a:lnTo>
                <a:lnTo>
                  <a:pt x="5275370" y="1842075"/>
                </a:lnTo>
                <a:lnTo>
                  <a:pt x="5289752" y="1885672"/>
                </a:lnTo>
                <a:lnTo>
                  <a:pt x="5303417" y="1929592"/>
                </a:lnTo>
                <a:lnTo>
                  <a:pt x="5316358" y="1973827"/>
                </a:lnTo>
                <a:lnTo>
                  <a:pt x="5328569" y="2018370"/>
                </a:lnTo>
                <a:lnTo>
                  <a:pt x="5340042" y="2063215"/>
                </a:lnTo>
                <a:lnTo>
                  <a:pt x="5350771" y="2108355"/>
                </a:lnTo>
                <a:lnTo>
                  <a:pt x="5360749" y="2153783"/>
                </a:lnTo>
                <a:lnTo>
                  <a:pt x="5369968" y="2199491"/>
                </a:lnTo>
                <a:lnTo>
                  <a:pt x="5378421" y="2245473"/>
                </a:lnTo>
                <a:lnTo>
                  <a:pt x="5386103" y="2291721"/>
                </a:lnTo>
                <a:lnTo>
                  <a:pt x="5393005" y="2338230"/>
                </a:lnTo>
                <a:lnTo>
                  <a:pt x="5399122" y="2384991"/>
                </a:lnTo>
                <a:lnTo>
                  <a:pt x="5404445" y="2431998"/>
                </a:lnTo>
                <a:lnTo>
                  <a:pt x="5408969" y="2479244"/>
                </a:lnTo>
                <a:lnTo>
                  <a:pt x="5412685" y="2526722"/>
                </a:lnTo>
                <a:lnTo>
                  <a:pt x="5415588" y="2574426"/>
                </a:lnTo>
                <a:lnTo>
                  <a:pt x="5417670" y="2622347"/>
                </a:lnTo>
                <a:lnTo>
                  <a:pt x="5418924" y="2670479"/>
                </a:lnTo>
                <a:lnTo>
                  <a:pt x="5419344" y="2718816"/>
                </a:lnTo>
                <a:lnTo>
                  <a:pt x="5418924" y="2767152"/>
                </a:lnTo>
                <a:lnTo>
                  <a:pt x="5417670" y="2815284"/>
                </a:lnTo>
                <a:lnTo>
                  <a:pt x="5415588" y="2863205"/>
                </a:lnTo>
                <a:lnTo>
                  <a:pt x="5412685" y="2910909"/>
                </a:lnTo>
                <a:lnTo>
                  <a:pt x="5408969" y="2958387"/>
                </a:lnTo>
                <a:lnTo>
                  <a:pt x="5404445" y="3005633"/>
                </a:lnTo>
                <a:lnTo>
                  <a:pt x="5399122" y="3052640"/>
                </a:lnTo>
                <a:lnTo>
                  <a:pt x="5393005" y="3099401"/>
                </a:lnTo>
                <a:lnTo>
                  <a:pt x="5386103" y="3145910"/>
                </a:lnTo>
                <a:lnTo>
                  <a:pt x="5378421" y="3192158"/>
                </a:lnTo>
                <a:lnTo>
                  <a:pt x="5369968" y="3238140"/>
                </a:lnTo>
                <a:lnTo>
                  <a:pt x="5360749" y="3283848"/>
                </a:lnTo>
                <a:lnTo>
                  <a:pt x="5350771" y="3329276"/>
                </a:lnTo>
                <a:lnTo>
                  <a:pt x="5340042" y="3374416"/>
                </a:lnTo>
                <a:lnTo>
                  <a:pt x="5328569" y="3419261"/>
                </a:lnTo>
                <a:lnTo>
                  <a:pt x="5316358" y="3463804"/>
                </a:lnTo>
                <a:lnTo>
                  <a:pt x="5303417" y="3508039"/>
                </a:lnTo>
                <a:lnTo>
                  <a:pt x="5289752" y="3551959"/>
                </a:lnTo>
                <a:lnTo>
                  <a:pt x="5275370" y="3595556"/>
                </a:lnTo>
                <a:lnTo>
                  <a:pt x="5260278" y="3638824"/>
                </a:lnTo>
                <a:lnTo>
                  <a:pt x="5244484" y="3681755"/>
                </a:lnTo>
                <a:lnTo>
                  <a:pt x="5227993" y="3724343"/>
                </a:lnTo>
                <a:lnTo>
                  <a:pt x="5210814" y="3766581"/>
                </a:lnTo>
                <a:lnTo>
                  <a:pt x="5192952" y="3808461"/>
                </a:lnTo>
                <a:lnTo>
                  <a:pt x="5174416" y="3849977"/>
                </a:lnTo>
                <a:lnTo>
                  <a:pt x="5155211" y="3891122"/>
                </a:lnTo>
                <a:lnTo>
                  <a:pt x="5135345" y="3931889"/>
                </a:lnTo>
                <a:lnTo>
                  <a:pt x="5114824" y="3972271"/>
                </a:lnTo>
                <a:lnTo>
                  <a:pt x="5093657" y="4012261"/>
                </a:lnTo>
                <a:lnTo>
                  <a:pt x="5071848" y="4051852"/>
                </a:lnTo>
                <a:lnTo>
                  <a:pt x="5049407" y="4091036"/>
                </a:lnTo>
                <a:lnTo>
                  <a:pt x="5026338" y="4129808"/>
                </a:lnTo>
                <a:lnTo>
                  <a:pt x="5002650" y="4168160"/>
                </a:lnTo>
                <a:lnTo>
                  <a:pt x="4978350" y="4206085"/>
                </a:lnTo>
                <a:lnTo>
                  <a:pt x="4953443" y="4243576"/>
                </a:lnTo>
                <a:lnTo>
                  <a:pt x="4927938" y="4280627"/>
                </a:lnTo>
                <a:lnTo>
                  <a:pt x="4901840" y="4317230"/>
                </a:lnTo>
                <a:lnTo>
                  <a:pt x="4875158" y="4353378"/>
                </a:lnTo>
                <a:lnTo>
                  <a:pt x="4847898" y="4389064"/>
                </a:lnTo>
                <a:lnTo>
                  <a:pt x="4820066" y="4424282"/>
                </a:lnTo>
                <a:lnTo>
                  <a:pt x="4791671" y="4459024"/>
                </a:lnTo>
                <a:lnTo>
                  <a:pt x="4762718" y="4493284"/>
                </a:lnTo>
                <a:lnTo>
                  <a:pt x="4733215" y="4527054"/>
                </a:lnTo>
                <a:lnTo>
                  <a:pt x="4703168" y="4560327"/>
                </a:lnTo>
                <a:lnTo>
                  <a:pt x="4672586" y="4593098"/>
                </a:lnTo>
                <a:lnTo>
                  <a:pt x="4641473" y="4625358"/>
                </a:lnTo>
                <a:lnTo>
                  <a:pt x="4609838" y="4657100"/>
                </a:lnTo>
                <a:lnTo>
                  <a:pt x="4577687" y="4688318"/>
                </a:lnTo>
                <a:lnTo>
                  <a:pt x="4545028" y="4719005"/>
                </a:lnTo>
                <a:lnTo>
                  <a:pt x="4511867" y="4749154"/>
                </a:lnTo>
                <a:lnTo>
                  <a:pt x="4478211" y="4778758"/>
                </a:lnTo>
                <a:lnTo>
                  <a:pt x="4444067" y="4807809"/>
                </a:lnTo>
                <a:lnTo>
                  <a:pt x="4409443" y="4836301"/>
                </a:lnTo>
                <a:lnTo>
                  <a:pt x="4374344" y="4864228"/>
                </a:lnTo>
                <a:lnTo>
                  <a:pt x="4338778" y="4891581"/>
                </a:lnTo>
                <a:lnTo>
                  <a:pt x="4302752" y="4918354"/>
                </a:lnTo>
                <a:lnTo>
                  <a:pt x="4266272" y="4944541"/>
                </a:lnTo>
                <a:lnTo>
                  <a:pt x="4229347" y="4970133"/>
                </a:lnTo>
                <a:lnTo>
                  <a:pt x="4191982" y="4995125"/>
                </a:lnTo>
                <a:lnTo>
                  <a:pt x="4154185" y="5019508"/>
                </a:lnTo>
                <a:lnTo>
                  <a:pt x="4115962" y="5043277"/>
                </a:lnTo>
                <a:lnTo>
                  <a:pt x="4077320" y="5066425"/>
                </a:lnTo>
                <a:lnTo>
                  <a:pt x="4038267" y="5088943"/>
                </a:lnTo>
                <a:lnTo>
                  <a:pt x="3998810" y="5110826"/>
                </a:lnTo>
                <a:lnTo>
                  <a:pt x="3958954" y="5132066"/>
                </a:lnTo>
                <a:lnTo>
                  <a:pt x="3918708" y="5152657"/>
                </a:lnTo>
                <a:lnTo>
                  <a:pt x="3878078" y="5172591"/>
                </a:lnTo>
                <a:lnTo>
                  <a:pt x="3837071" y="5191862"/>
                </a:lnTo>
                <a:lnTo>
                  <a:pt x="3795694" y="5210462"/>
                </a:lnTo>
                <a:lnTo>
                  <a:pt x="3753954" y="5228385"/>
                </a:lnTo>
                <a:lnTo>
                  <a:pt x="3711857" y="5245623"/>
                </a:lnTo>
                <a:lnTo>
                  <a:pt x="3669412" y="5262170"/>
                </a:lnTo>
                <a:lnTo>
                  <a:pt x="3626624" y="5278019"/>
                </a:lnTo>
                <a:lnTo>
                  <a:pt x="3583501" y="5293162"/>
                </a:lnTo>
                <a:lnTo>
                  <a:pt x="3540050" y="5307594"/>
                </a:lnTo>
                <a:lnTo>
                  <a:pt x="3496277" y="5321306"/>
                </a:lnTo>
                <a:lnTo>
                  <a:pt x="3452189" y="5334292"/>
                </a:lnTo>
                <a:lnTo>
                  <a:pt x="3407794" y="5346544"/>
                </a:lnTo>
                <a:lnTo>
                  <a:pt x="3363098" y="5358057"/>
                </a:lnTo>
                <a:lnTo>
                  <a:pt x="3318109" y="5368823"/>
                </a:lnTo>
                <a:lnTo>
                  <a:pt x="3272833" y="5378835"/>
                </a:lnTo>
                <a:lnTo>
                  <a:pt x="3227276" y="5388085"/>
                </a:lnTo>
                <a:lnTo>
                  <a:pt x="3181447" y="5396568"/>
                </a:lnTo>
                <a:lnTo>
                  <a:pt x="3135352" y="5404276"/>
                </a:lnTo>
                <a:lnTo>
                  <a:pt x="3088998" y="5411203"/>
                </a:lnTo>
                <a:lnTo>
                  <a:pt x="3042392" y="5417340"/>
                </a:lnTo>
                <a:lnTo>
                  <a:pt x="2995541" y="5422682"/>
                </a:lnTo>
                <a:lnTo>
                  <a:pt x="2948451" y="5427221"/>
                </a:lnTo>
                <a:lnTo>
                  <a:pt x="2901130" y="5430950"/>
                </a:lnTo>
                <a:lnTo>
                  <a:pt x="2853585" y="5433863"/>
                </a:lnTo>
                <a:lnTo>
                  <a:pt x="2805822" y="5435952"/>
                </a:lnTo>
                <a:lnTo>
                  <a:pt x="2757848" y="5437210"/>
                </a:lnTo>
                <a:lnTo>
                  <a:pt x="2709672" y="5437632"/>
                </a:lnTo>
                <a:lnTo>
                  <a:pt x="2661495" y="5437210"/>
                </a:lnTo>
                <a:lnTo>
                  <a:pt x="2613521" y="5435952"/>
                </a:lnTo>
                <a:lnTo>
                  <a:pt x="2565758" y="5433863"/>
                </a:lnTo>
                <a:lnTo>
                  <a:pt x="2518213" y="5430950"/>
                </a:lnTo>
                <a:lnTo>
                  <a:pt x="2470892" y="5427221"/>
                </a:lnTo>
                <a:lnTo>
                  <a:pt x="2423802" y="5422682"/>
                </a:lnTo>
                <a:lnTo>
                  <a:pt x="2376951" y="5417340"/>
                </a:lnTo>
                <a:lnTo>
                  <a:pt x="2330345" y="5411203"/>
                </a:lnTo>
                <a:lnTo>
                  <a:pt x="2283991" y="5404276"/>
                </a:lnTo>
                <a:lnTo>
                  <a:pt x="2237896" y="5396568"/>
                </a:lnTo>
                <a:lnTo>
                  <a:pt x="2192067" y="5388085"/>
                </a:lnTo>
                <a:lnTo>
                  <a:pt x="2146510" y="5378835"/>
                </a:lnTo>
                <a:lnTo>
                  <a:pt x="2101234" y="5368823"/>
                </a:lnTo>
                <a:lnTo>
                  <a:pt x="2056245" y="5358057"/>
                </a:lnTo>
                <a:lnTo>
                  <a:pt x="2011549" y="5346544"/>
                </a:lnTo>
                <a:lnTo>
                  <a:pt x="1967154" y="5334292"/>
                </a:lnTo>
                <a:lnTo>
                  <a:pt x="1923066" y="5321306"/>
                </a:lnTo>
                <a:lnTo>
                  <a:pt x="1879293" y="5307594"/>
                </a:lnTo>
                <a:lnTo>
                  <a:pt x="1835842" y="5293162"/>
                </a:lnTo>
                <a:lnTo>
                  <a:pt x="1792719" y="5278019"/>
                </a:lnTo>
                <a:lnTo>
                  <a:pt x="1749931" y="5262170"/>
                </a:lnTo>
                <a:lnTo>
                  <a:pt x="1707486" y="5245623"/>
                </a:lnTo>
                <a:lnTo>
                  <a:pt x="1665389" y="5228385"/>
                </a:lnTo>
                <a:lnTo>
                  <a:pt x="1623649" y="5210462"/>
                </a:lnTo>
                <a:lnTo>
                  <a:pt x="1582272" y="5191862"/>
                </a:lnTo>
                <a:lnTo>
                  <a:pt x="1541265" y="5172591"/>
                </a:lnTo>
                <a:lnTo>
                  <a:pt x="1500635" y="5152657"/>
                </a:lnTo>
                <a:lnTo>
                  <a:pt x="1460389" y="5132066"/>
                </a:lnTo>
                <a:lnTo>
                  <a:pt x="1420533" y="5110826"/>
                </a:lnTo>
                <a:lnTo>
                  <a:pt x="1381076" y="5088943"/>
                </a:lnTo>
                <a:lnTo>
                  <a:pt x="1342023" y="5066425"/>
                </a:lnTo>
                <a:lnTo>
                  <a:pt x="1303381" y="5043277"/>
                </a:lnTo>
                <a:lnTo>
                  <a:pt x="1265158" y="5019508"/>
                </a:lnTo>
                <a:lnTo>
                  <a:pt x="1227361" y="4995125"/>
                </a:lnTo>
                <a:lnTo>
                  <a:pt x="1189996" y="4970133"/>
                </a:lnTo>
                <a:lnTo>
                  <a:pt x="1153071" y="4944541"/>
                </a:lnTo>
                <a:lnTo>
                  <a:pt x="1116591" y="4918354"/>
                </a:lnTo>
                <a:lnTo>
                  <a:pt x="1080565" y="4891581"/>
                </a:lnTo>
                <a:lnTo>
                  <a:pt x="1044999" y="4864228"/>
                </a:lnTo>
                <a:lnTo>
                  <a:pt x="1009900" y="4836301"/>
                </a:lnTo>
                <a:lnTo>
                  <a:pt x="975276" y="4807809"/>
                </a:lnTo>
                <a:lnTo>
                  <a:pt x="941132" y="4778758"/>
                </a:lnTo>
                <a:lnTo>
                  <a:pt x="907476" y="4749154"/>
                </a:lnTo>
                <a:lnTo>
                  <a:pt x="874315" y="4719005"/>
                </a:lnTo>
                <a:lnTo>
                  <a:pt x="841656" y="4688318"/>
                </a:lnTo>
                <a:lnTo>
                  <a:pt x="809505" y="4657100"/>
                </a:lnTo>
                <a:lnTo>
                  <a:pt x="777870" y="4625358"/>
                </a:lnTo>
                <a:lnTo>
                  <a:pt x="746757" y="4593098"/>
                </a:lnTo>
                <a:lnTo>
                  <a:pt x="716175" y="4560327"/>
                </a:lnTo>
                <a:lnTo>
                  <a:pt x="686128" y="4527054"/>
                </a:lnTo>
                <a:lnTo>
                  <a:pt x="656625" y="4493284"/>
                </a:lnTo>
                <a:lnTo>
                  <a:pt x="627672" y="4459024"/>
                </a:lnTo>
                <a:lnTo>
                  <a:pt x="599277" y="4424282"/>
                </a:lnTo>
                <a:lnTo>
                  <a:pt x="571445" y="4389064"/>
                </a:lnTo>
                <a:lnTo>
                  <a:pt x="544185" y="4353378"/>
                </a:lnTo>
                <a:lnTo>
                  <a:pt x="517503" y="4317230"/>
                </a:lnTo>
                <a:lnTo>
                  <a:pt x="491405" y="4280627"/>
                </a:lnTo>
                <a:lnTo>
                  <a:pt x="465900" y="4243576"/>
                </a:lnTo>
                <a:lnTo>
                  <a:pt x="440993" y="4206085"/>
                </a:lnTo>
                <a:lnTo>
                  <a:pt x="416693" y="4168160"/>
                </a:lnTo>
                <a:lnTo>
                  <a:pt x="393005" y="4129808"/>
                </a:lnTo>
                <a:lnTo>
                  <a:pt x="369936" y="4091036"/>
                </a:lnTo>
                <a:lnTo>
                  <a:pt x="347495" y="4051852"/>
                </a:lnTo>
                <a:lnTo>
                  <a:pt x="325686" y="4012261"/>
                </a:lnTo>
                <a:lnTo>
                  <a:pt x="304519" y="3972271"/>
                </a:lnTo>
                <a:lnTo>
                  <a:pt x="283998" y="3931889"/>
                </a:lnTo>
                <a:lnTo>
                  <a:pt x="264132" y="3891122"/>
                </a:lnTo>
                <a:lnTo>
                  <a:pt x="244927" y="3849977"/>
                </a:lnTo>
                <a:lnTo>
                  <a:pt x="226391" y="3808461"/>
                </a:lnTo>
                <a:lnTo>
                  <a:pt x="208529" y="3766581"/>
                </a:lnTo>
                <a:lnTo>
                  <a:pt x="191350" y="3724343"/>
                </a:lnTo>
                <a:lnTo>
                  <a:pt x="174859" y="3681755"/>
                </a:lnTo>
                <a:lnTo>
                  <a:pt x="159065" y="3638824"/>
                </a:lnTo>
                <a:lnTo>
                  <a:pt x="143973" y="3595556"/>
                </a:lnTo>
                <a:lnTo>
                  <a:pt x="129591" y="3551959"/>
                </a:lnTo>
                <a:lnTo>
                  <a:pt x="115926" y="3508039"/>
                </a:lnTo>
                <a:lnTo>
                  <a:pt x="102985" y="3463804"/>
                </a:lnTo>
                <a:lnTo>
                  <a:pt x="90774" y="3419261"/>
                </a:lnTo>
                <a:lnTo>
                  <a:pt x="79301" y="3374416"/>
                </a:lnTo>
                <a:lnTo>
                  <a:pt x="68572" y="3329276"/>
                </a:lnTo>
                <a:lnTo>
                  <a:pt x="58594" y="3283848"/>
                </a:lnTo>
                <a:lnTo>
                  <a:pt x="49375" y="3238140"/>
                </a:lnTo>
                <a:lnTo>
                  <a:pt x="40922" y="3192158"/>
                </a:lnTo>
                <a:lnTo>
                  <a:pt x="33240" y="3145910"/>
                </a:lnTo>
                <a:lnTo>
                  <a:pt x="26338" y="3099401"/>
                </a:lnTo>
                <a:lnTo>
                  <a:pt x="20221" y="3052640"/>
                </a:lnTo>
                <a:lnTo>
                  <a:pt x="14898" y="3005633"/>
                </a:lnTo>
                <a:lnTo>
                  <a:pt x="10374" y="2958387"/>
                </a:lnTo>
                <a:lnTo>
                  <a:pt x="6658" y="2910909"/>
                </a:lnTo>
                <a:lnTo>
                  <a:pt x="3755" y="2863205"/>
                </a:lnTo>
                <a:lnTo>
                  <a:pt x="1673" y="2815284"/>
                </a:lnTo>
                <a:lnTo>
                  <a:pt x="419" y="2767152"/>
                </a:lnTo>
                <a:lnTo>
                  <a:pt x="0" y="2718816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21151" y="5722620"/>
            <a:ext cx="2973324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21151" y="5722620"/>
            <a:ext cx="2973705" cy="475615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780"/>
              </a:lnSpc>
            </a:pP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Keuangan,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Sarana,</a:t>
            </a:r>
            <a:r>
              <a:rPr sz="16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Prasarana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43471" y="2819400"/>
            <a:ext cx="477012" cy="21442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43471" y="2819400"/>
            <a:ext cx="477520" cy="2144395"/>
          </a:xfrm>
          <a:custGeom>
            <a:avLst/>
            <a:gdLst/>
            <a:ahLst/>
            <a:cxnLst/>
            <a:rect l="l" t="t" r="r" b="b"/>
            <a:pathLst>
              <a:path w="477520" h="2144395">
                <a:moveTo>
                  <a:pt x="0" y="2144268"/>
                </a:moveTo>
                <a:lnTo>
                  <a:pt x="477012" y="2144268"/>
                </a:lnTo>
                <a:lnTo>
                  <a:pt x="477012" y="0"/>
                </a:lnTo>
                <a:lnTo>
                  <a:pt x="0" y="0"/>
                </a:lnTo>
                <a:lnTo>
                  <a:pt x="0" y="214426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588125" y="2935925"/>
            <a:ext cx="228600" cy="19157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14"/>
              </a:lnSpc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Sumber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Daya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Manusia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70760" y="2819400"/>
            <a:ext cx="477012" cy="19827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70760" y="2819400"/>
            <a:ext cx="477520" cy="1983105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vert270" wrap="square" lIns="0" tIns="105410" rIns="0" bIns="0" rtlCol="0">
            <a:spAutoFit/>
          </a:bodyPr>
          <a:lstStyle/>
          <a:p>
            <a:pPr marL="516255">
              <a:lnSpc>
                <a:spcPct val="100000"/>
              </a:lnSpc>
              <a:spcBef>
                <a:spcPts val="830"/>
              </a:spcBef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Mahasiswa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021838" y="2382012"/>
            <a:ext cx="3240024" cy="32095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87039" y="2394204"/>
            <a:ext cx="3240405" cy="3209925"/>
          </a:xfrm>
          <a:custGeom>
            <a:avLst/>
            <a:gdLst/>
            <a:ahLst/>
            <a:cxnLst/>
            <a:rect l="l" t="t" r="r" b="b"/>
            <a:pathLst>
              <a:path w="3240404" h="3209925">
                <a:moveTo>
                  <a:pt x="0" y="1604772"/>
                </a:moveTo>
                <a:lnTo>
                  <a:pt x="715" y="1556596"/>
                </a:lnTo>
                <a:lnTo>
                  <a:pt x="2850" y="1508773"/>
                </a:lnTo>
                <a:lnTo>
                  <a:pt x="6383" y="1461323"/>
                </a:lnTo>
                <a:lnTo>
                  <a:pt x="11295" y="1414266"/>
                </a:lnTo>
                <a:lnTo>
                  <a:pt x="17564" y="1367621"/>
                </a:lnTo>
                <a:lnTo>
                  <a:pt x="25173" y="1321408"/>
                </a:lnTo>
                <a:lnTo>
                  <a:pt x="34099" y="1275647"/>
                </a:lnTo>
                <a:lnTo>
                  <a:pt x="44324" y="1230359"/>
                </a:lnTo>
                <a:lnTo>
                  <a:pt x="55827" y="1185562"/>
                </a:lnTo>
                <a:lnTo>
                  <a:pt x="68589" y="1141277"/>
                </a:lnTo>
                <a:lnTo>
                  <a:pt x="82588" y="1097523"/>
                </a:lnTo>
                <a:lnTo>
                  <a:pt x="97806" y="1054321"/>
                </a:lnTo>
                <a:lnTo>
                  <a:pt x="114221" y="1011690"/>
                </a:lnTo>
                <a:lnTo>
                  <a:pt x="131815" y="969651"/>
                </a:lnTo>
                <a:lnTo>
                  <a:pt x="150566" y="928222"/>
                </a:lnTo>
                <a:lnTo>
                  <a:pt x="170456" y="887424"/>
                </a:lnTo>
                <a:lnTo>
                  <a:pt x="191463" y="847277"/>
                </a:lnTo>
                <a:lnTo>
                  <a:pt x="213568" y="807800"/>
                </a:lnTo>
                <a:lnTo>
                  <a:pt x="236751" y="769014"/>
                </a:lnTo>
                <a:lnTo>
                  <a:pt x="260992" y="730938"/>
                </a:lnTo>
                <a:lnTo>
                  <a:pt x="286270" y="693592"/>
                </a:lnTo>
                <a:lnTo>
                  <a:pt x="312566" y="656996"/>
                </a:lnTo>
                <a:lnTo>
                  <a:pt x="339859" y="621170"/>
                </a:lnTo>
                <a:lnTo>
                  <a:pt x="368130" y="586133"/>
                </a:lnTo>
                <a:lnTo>
                  <a:pt x="397359" y="551906"/>
                </a:lnTo>
                <a:lnTo>
                  <a:pt x="427525" y="518509"/>
                </a:lnTo>
                <a:lnTo>
                  <a:pt x="458608" y="485960"/>
                </a:lnTo>
                <a:lnTo>
                  <a:pt x="490589" y="454281"/>
                </a:lnTo>
                <a:lnTo>
                  <a:pt x="523447" y="423490"/>
                </a:lnTo>
                <a:lnTo>
                  <a:pt x="557162" y="393609"/>
                </a:lnTo>
                <a:lnTo>
                  <a:pt x="591714" y="364656"/>
                </a:lnTo>
                <a:lnTo>
                  <a:pt x="627084" y="336651"/>
                </a:lnTo>
                <a:lnTo>
                  <a:pt x="663250" y="309615"/>
                </a:lnTo>
                <a:lnTo>
                  <a:pt x="700194" y="283567"/>
                </a:lnTo>
                <a:lnTo>
                  <a:pt x="737895" y="258528"/>
                </a:lnTo>
                <a:lnTo>
                  <a:pt x="776333" y="234516"/>
                </a:lnTo>
                <a:lnTo>
                  <a:pt x="815487" y="211552"/>
                </a:lnTo>
                <a:lnTo>
                  <a:pt x="855339" y="189655"/>
                </a:lnTo>
                <a:lnTo>
                  <a:pt x="895867" y="168846"/>
                </a:lnTo>
                <a:lnTo>
                  <a:pt x="937052" y="149144"/>
                </a:lnTo>
                <a:lnTo>
                  <a:pt x="978874" y="130570"/>
                </a:lnTo>
                <a:lnTo>
                  <a:pt x="1021313" y="113142"/>
                </a:lnTo>
                <a:lnTo>
                  <a:pt x="1064348" y="96882"/>
                </a:lnTo>
                <a:lnTo>
                  <a:pt x="1107960" y="81808"/>
                </a:lnTo>
                <a:lnTo>
                  <a:pt x="1152128" y="67941"/>
                </a:lnTo>
                <a:lnTo>
                  <a:pt x="1196833" y="55300"/>
                </a:lnTo>
                <a:lnTo>
                  <a:pt x="1242054" y="43905"/>
                </a:lnTo>
                <a:lnTo>
                  <a:pt x="1287772" y="33777"/>
                </a:lnTo>
                <a:lnTo>
                  <a:pt x="1333966" y="24935"/>
                </a:lnTo>
                <a:lnTo>
                  <a:pt x="1380616" y="17398"/>
                </a:lnTo>
                <a:lnTo>
                  <a:pt x="1427703" y="11188"/>
                </a:lnTo>
                <a:lnTo>
                  <a:pt x="1475206" y="6323"/>
                </a:lnTo>
                <a:lnTo>
                  <a:pt x="1523105" y="2823"/>
                </a:lnTo>
                <a:lnTo>
                  <a:pt x="1571380" y="709"/>
                </a:lnTo>
                <a:lnTo>
                  <a:pt x="1620012" y="0"/>
                </a:lnTo>
                <a:lnTo>
                  <a:pt x="1668643" y="709"/>
                </a:lnTo>
                <a:lnTo>
                  <a:pt x="1716918" y="2823"/>
                </a:lnTo>
                <a:lnTo>
                  <a:pt x="1764817" y="6323"/>
                </a:lnTo>
                <a:lnTo>
                  <a:pt x="1812320" y="11188"/>
                </a:lnTo>
                <a:lnTo>
                  <a:pt x="1859407" y="17398"/>
                </a:lnTo>
                <a:lnTo>
                  <a:pt x="1906057" y="24935"/>
                </a:lnTo>
                <a:lnTo>
                  <a:pt x="1952251" y="33777"/>
                </a:lnTo>
                <a:lnTo>
                  <a:pt x="1997969" y="43905"/>
                </a:lnTo>
                <a:lnTo>
                  <a:pt x="2043190" y="55300"/>
                </a:lnTo>
                <a:lnTo>
                  <a:pt x="2087895" y="67941"/>
                </a:lnTo>
                <a:lnTo>
                  <a:pt x="2132063" y="81808"/>
                </a:lnTo>
                <a:lnTo>
                  <a:pt x="2175675" y="96882"/>
                </a:lnTo>
                <a:lnTo>
                  <a:pt x="2218710" y="113142"/>
                </a:lnTo>
                <a:lnTo>
                  <a:pt x="2261149" y="130570"/>
                </a:lnTo>
                <a:lnTo>
                  <a:pt x="2302971" y="149144"/>
                </a:lnTo>
                <a:lnTo>
                  <a:pt x="2344156" y="168846"/>
                </a:lnTo>
                <a:lnTo>
                  <a:pt x="2384684" y="189655"/>
                </a:lnTo>
                <a:lnTo>
                  <a:pt x="2424536" y="211552"/>
                </a:lnTo>
                <a:lnTo>
                  <a:pt x="2463690" y="234516"/>
                </a:lnTo>
                <a:lnTo>
                  <a:pt x="2502128" y="258528"/>
                </a:lnTo>
                <a:lnTo>
                  <a:pt x="2539829" y="283567"/>
                </a:lnTo>
                <a:lnTo>
                  <a:pt x="2576773" y="309615"/>
                </a:lnTo>
                <a:lnTo>
                  <a:pt x="2612939" y="336651"/>
                </a:lnTo>
                <a:lnTo>
                  <a:pt x="2648309" y="364656"/>
                </a:lnTo>
                <a:lnTo>
                  <a:pt x="2682861" y="393609"/>
                </a:lnTo>
                <a:lnTo>
                  <a:pt x="2716576" y="423490"/>
                </a:lnTo>
                <a:lnTo>
                  <a:pt x="2749434" y="454281"/>
                </a:lnTo>
                <a:lnTo>
                  <a:pt x="2781415" y="485960"/>
                </a:lnTo>
                <a:lnTo>
                  <a:pt x="2812498" y="518509"/>
                </a:lnTo>
                <a:lnTo>
                  <a:pt x="2842664" y="551906"/>
                </a:lnTo>
                <a:lnTo>
                  <a:pt x="2871893" y="586133"/>
                </a:lnTo>
                <a:lnTo>
                  <a:pt x="2900164" y="621170"/>
                </a:lnTo>
                <a:lnTo>
                  <a:pt x="2927457" y="656996"/>
                </a:lnTo>
                <a:lnTo>
                  <a:pt x="2953753" y="693592"/>
                </a:lnTo>
                <a:lnTo>
                  <a:pt x="2979031" y="730938"/>
                </a:lnTo>
                <a:lnTo>
                  <a:pt x="3003272" y="769014"/>
                </a:lnTo>
                <a:lnTo>
                  <a:pt x="3026455" y="807800"/>
                </a:lnTo>
                <a:lnTo>
                  <a:pt x="3048560" y="847277"/>
                </a:lnTo>
                <a:lnTo>
                  <a:pt x="3069567" y="887424"/>
                </a:lnTo>
                <a:lnTo>
                  <a:pt x="3089457" y="928222"/>
                </a:lnTo>
                <a:lnTo>
                  <a:pt x="3108208" y="969651"/>
                </a:lnTo>
                <a:lnTo>
                  <a:pt x="3125802" y="1011690"/>
                </a:lnTo>
                <a:lnTo>
                  <a:pt x="3142217" y="1054321"/>
                </a:lnTo>
                <a:lnTo>
                  <a:pt x="3157435" y="1097523"/>
                </a:lnTo>
                <a:lnTo>
                  <a:pt x="3171434" y="1141277"/>
                </a:lnTo>
                <a:lnTo>
                  <a:pt x="3184196" y="1185562"/>
                </a:lnTo>
                <a:lnTo>
                  <a:pt x="3195699" y="1230359"/>
                </a:lnTo>
                <a:lnTo>
                  <a:pt x="3205924" y="1275647"/>
                </a:lnTo>
                <a:lnTo>
                  <a:pt x="3214850" y="1321408"/>
                </a:lnTo>
                <a:lnTo>
                  <a:pt x="3222459" y="1367621"/>
                </a:lnTo>
                <a:lnTo>
                  <a:pt x="3228728" y="1414266"/>
                </a:lnTo>
                <a:lnTo>
                  <a:pt x="3233640" y="1461323"/>
                </a:lnTo>
                <a:lnTo>
                  <a:pt x="3237173" y="1508773"/>
                </a:lnTo>
                <a:lnTo>
                  <a:pt x="3239308" y="1556596"/>
                </a:lnTo>
                <a:lnTo>
                  <a:pt x="3240024" y="1604772"/>
                </a:lnTo>
                <a:lnTo>
                  <a:pt x="3239308" y="1652947"/>
                </a:lnTo>
                <a:lnTo>
                  <a:pt x="3237173" y="1700770"/>
                </a:lnTo>
                <a:lnTo>
                  <a:pt x="3233640" y="1748220"/>
                </a:lnTo>
                <a:lnTo>
                  <a:pt x="3228728" y="1795277"/>
                </a:lnTo>
                <a:lnTo>
                  <a:pt x="3222459" y="1841922"/>
                </a:lnTo>
                <a:lnTo>
                  <a:pt x="3214850" y="1888135"/>
                </a:lnTo>
                <a:lnTo>
                  <a:pt x="3205924" y="1933896"/>
                </a:lnTo>
                <a:lnTo>
                  <a:pt x="3195699" y="1979184"/>
                </a:lnTo>
                <a:lnTo>
                  <a:pt x="3184196" y="2023981"/>
                </a:lnTo>
                <a:lnTo>
                  <a:pt x="3171434" y="2068266"/>
                </a:lnTo>
                <a:lnTo>
                  <a:pt x="3157435" y="2112020"/>
                </a:lnTo>
                <a:lnTo>
                  <a:pt x="3142217" y="2155222"/>
                </a:lnTo>
                <a:lnTo>
                  <a:pt x="3125802" y="2197853"/>
                </a:lnTo>
                <a:lnTo>
                  <a:pt x="3108208" y="2239892"/>
                </a:lnTo>
                <a:lnTo>
                  <a:pt x="3089457" y="2281321"/>
                </a:lnTo>
                <a:lnTo>
                  <a:pt x="3069567" y="2322119"/>
                </a:lnTo>
                <a:lnTo>
                  <a:pt x="3048560" y="2362266"/>
                </a:lnTo>
                <a:lnTo>
                  <a:pt x="3026455" y="2401743"/>
                </a:lnTo>
                <a:lnTo>
                  <a:pt x="3003272" y="2440529"/>
                </a:lnTo>
                <a:lnTo>
                  <a:pt x="2979031" y="2478605"/>
                </a:lnTo>
                <a:lnTo>
                  <a:pt x="2953753" y="2515951"/>
                </a:lnTo>
                <a:lnTo>
                  <a:pt x="2927457" y="2552547"/>
                </a:lnTo>
                <a:lnTo>
                  <a:pt x="2900164" y="2588373"/>
                </a:lnTo>
                <a:lnTo>
                  <a:pt x="2871893" y="2623410"/>
                </a:lnTo>
                <a:lnTo>
                  <a:pt x="2842664" y="2657637"/>
                </a:lnTo>
                <a:lnTo>
                  <a:pt x="2812498" y="2691034"/>
                </a:lnTo>
                <a:lnTo>
                  <a:pt x="2781415" y="2723583"/>
                </a:lnTo>
                <a:lnTo>
                  <a:pt x="2749434" y="2755262"/>
                </a:lnTo>
                <a:lnTo>
                  <a:pt x="2716576" y="2786053"/>
                </a:lnTo>
                <a:lnTo>
                  <a:pt x="2682861" y="2815934"/>
                </a:lnTo>
                <a:lnTo>
                  <a:pt x="2648309" y="2844887"/>
                </a:lnTo>
                <a:lnTo>
                  <a:pt x="2612939" y="2872892"/>
                </a:lnTo>
                <a:lnTo>
                  <a:pt x="2576773" y="2899928"/>
                </a:lnTo>
                <a:lnTo>
                  <a:pt x="2539829" y="2925976"/>
                </a:lnTo>
                <a:lnTo>
                  <a:pt x="2502128" y="2951015"/>
                </a:lnTo>
                <a:lnTo>
                  <a:pt x="2463690" y="2975027"/>
                </a:lnTo>
                <a:lnTo>
                  <a:pt x="2424536" y="2997991"/>
                </a:lnTo>
                <a:lnTo>
                  <a:pt x="2384684" y="3019888"/>
                </a:lnTo>
                <a:lnTo>
                  <a:pt x="2344156" y="3040697"/>
                </a:lnTo>
                <a:lnTo>
                  <a:pt x="2302971" y="3060399"/>
                </a:lnTo>
                <a:lnTo>
                  <a:pt x="2261149" y="3078973"/>
                </a:lnTo>
                <a:lnTo>
                  <a:pt x="2218710" y="3096401"/>
                </a:lnTo>
                <a:lnTo>
                  <a:pt x="2175675" y="3112661"/>
                </a:lnTo>
                <a:lnTo>
                  <a:pt x="2132063" y="3127735"/>
                </a:lnTo>
                <a:lnTo>
                  <a:pt x="2087895" y="3141602"/>
                </a:lnTo>
                <a:lnTo>
                  <a:pt x="2043190" y="3154243"/>
                </a:lnTo>
                <a:lnTo>
                  <a:pt x="1997969" y="3165638"/>
                </a:lnTo>
                <a:lnTo>
                  <a:pt x="1952251" y="3175766"/>
                </a:lnTo>
                <a:lnTo>
                  <a:pt x="1906057" y="3184608"/>
                </a:lnTo>
                <a:lnTo>
                  <a:pt x="1859407" y="3192145"/>
                </a:lnTo>
                <a:lnTo>
                  <a:pt x="1812320" y="3198355"/>
                </a:lnTo>
                <a:lnTo>
                  <a:pt x="1764817" y="3203220"/>
                </a:lnTo>
                <a:lnTo>
                  <a:pt x="1716918" y="3206720"/>
                </a:lnTo>
                <a:lnTo>
                  <a:pt x="1668643" y="3208834"/>
                </a:lnTo>
                <a:lnTo>
                  <a:pt x="1620012" y="3209544"/>
                </a:lnTo>
                <a:lnTo>
                  <a:pt x="1571380" y="3208834"/>
                </a:lnTo>
                <a:lnTo>
                  <a:pt x="1523105" y="3206720"/>
                </a:lnTo>
                <a:lnTo>
                  <a:pt x="1475206" y="3203220"/>
                </a:lnTo>
                <a:lnTo>
                  <a:pt x="1427703" y="3198355"/>
                </a:lnTo>
                <a:lnTo>
                  <a:pt x="1380616" y="3192145"/>
                </a:lnTo>
                <a:lnTo>
                  <a:pt x="1333966" y="3184608"/>
                </a:lnTo>
                <a:lnTo>
                  <a:pt x="1287772" y="3175766"/>
                </a:lnTo>
                <a:lnTo>
                  <a:pt x="1242054" y="3165638"/>
                </a:lnTo>
                <a:lnTo>
                  <a:pt x="1196833" y="3154243"/>
                </a:lnTo>
                <a:lnTo>
                  <a:pt x="1152128" y="3141602"/>
                </a:lnTo>
                <a:lnTo>
                  <a:pt x="1107960" y="3127735"/>
                </a:lnTo>
                <a:lnTo>
                  <a:pt x="1064348" y="3112661"/>
                </a:lnTo>
                <a:lnTo>
                  <a:pt x="1021313" y="3096401"/>
                </a:lnTo>
                <a:lnTo>
                  <a:pt x="978874" y="3078973"/>
                </a:lnTo>
                <a:lnTo>
                  <a:pt x="937052" y="3060399"/>
                </a:lnTo>
                <a:lnTo>
                  <a:pt x="895867" y="3040697"/>
                </a:lnTo>
                <a:lnTo>
                  <a:pt x="855339" y="3019888"/>
                </a:lnTo>
                <a:lnTo>
                  <a:pt x="815487" y="2997991"/>
                </a:lnTo>
                <a:lnTo>
                  <a:pt x="776333" y="2975027"/>
                </a:lnTo>
                <a:lnTo>
                  <a:pt x="737895" y="2951015"/>
                </a:lnTo>
                <a:lnTo>
                  <a:pt x="700194" y="2925976"/>
                </a:lnTo>
                <a:lnTo>
                  <a:pt x="663250" y="2899928"/>
                </a:lnTo>
                <a:lnTo>
                  <a:pt x="627084" y="2872892"/>
                </a:lnTo>
                <a:lnTo>
                  <a:pt x="591714" y="2844887"/>
                </a:lnTo>
                <a:lnTo>
                  <a:pt x="557162" y="2815934"/>
                </a:lnTo>
                <a:lnTo>
                  <a:pt x="523447" y="2786053"/>
                </a:lnTo>
                <a:lnTo>
                  <a:pt x="490589" y="2755262"/>
                </a:lnTo>
                <a:lnTo>
                  <a:pt x="458608" y="2723583"/>
                </a:lnTo>
                <a:lnTo>
                  <a:pt x="427525" y="2691034"/>
                </a:lnTo>
                <a:lnTo>
                  <a:pt x="397359" y="2657637"/>
                </a:lnTo>
                <a:lnTo>
                  <a:pt x="368130" y="2623410"/>
                </a:lnTo>
                <a:lnTo>
                  <a:pt x="339859" y="2588373"/>
                </a:lnTo>
                <a:lnTo>
                  <a:pt x="312566" y="2552547"/>
                </a:lnTo>
                <a:lnTo>
                  <a:pt x="286270" y="2515951"/>
                </a:lnTo>
                <a:lnTo>
                  <a:pt x="260992" y="2478605"/>
                </a:lnTo>
                <a:lnTo>
                  <a:pt x="236751" y="2440529"/>
                </a:lnTo>
                <a:lnTo>
                  <a:pt x="213568" y="2401743"/>
                </a:lnTo>
                <a:lnTo>
                  <a:pt x="191463" y="2362266"/>
                </a:lnTo>
                <a:lnTo>
                  <a:pt x="170456" y="2322119"/>
                </a:lnTo>
                <a:lnTo>
                  <a:pt x="150566" y="2281321"/>
                </a:lnTo>
                <a:lnTo>
                  <a:pt x="131815" y="2239892"/>
                </a:lnTo>
                <a:lnTo>
                  <a:pt x="114221" y="2197853"/>
                </a:lnTo>
                <a:lnTo>
                  <a:pt x="97806" y="2155222"/>
                </a:lnTo>
                <a:lnTo>
                  <a:pt x="82588" y="2112020"/>
                </a:lnTo>
                <a:lnTo>
                  <a:pt x="68589" y="2068266"/>
                </a:lnTo>
                <a:lnTo>
                  <a:pt x="55827" y="2023981"/>
                </a:lnTo>
                <a:lnTo>
                  <a:pt x="44324" y="1979184"/>
                </a:lnTo>
                <a:lnTo>
                  <a:pt x="34099" y="1933896"/>
                </a:lnTo>
                <a:lnTo>
                  <a:pt x="25173" y="1888135"/>
                </a:lnTo>
                <a:lnTo>
                  <a:pt x="17564" y="1841922"/>
                </a:lnTo>
                <a:lnTo>
                  <a:pt x="11295" y="1795277"/>
                </a:lnTo>
                <a:lnTo>
                  <a:pt x="6383" y="1748220"/>
                </a:lnTo>
                <a:lnTo>
                  <a:pt x="2850" y="1700770"/>
                </a:lnTo>
                <a:lnTo>
                  <a:pt x="715" y="1652947"/>
                </a:lnTo>
                <a:lnTo>
                  <a:pt x="0" y="1604772"/>
                </a:lnTo>
                <a:close/>
              </a:path>
            </a:pathLst>
          </a:custGeom>
          <a:ln w="6096">
            <a:solidFill>
              <a:srgbClr val="A4A4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39540" y="3386328"/>
            <a:ext cx="1274064" cy="5196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73652" y="3453384"/>
            <a:ext cx="1007363" cy="4389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98976" y="3425952"/>
            <a:ext cx="1155191" cy="4023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93920" y="4924044"/>
            <a:ext cx="1702307" cy="5394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74920" y="5000244"/>
            <a:ext cx="938784" cy="4389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53355" y="4963667"/>
            <a:ext cx="1583436" cy="42214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53355" y="5064632"/>
            <a:ext cx="15836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307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B4C6E7"/>
                </a:solidFill>
                <a:latin typeface="Calibri"/>
                <a:cs typeface="Calibri"/>
              </a:rPr>
              <a:t>Penelitian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410967" y="4949952"/>
            <a:ext cx="2316480" cy="5135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14016" y="5013959"/>
            <a:ext cx="2310384" cy="43891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70404" y="4989576"/>
            <a:ext cx="2197608" cy="3962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470404" y="5077205"/>
            <a:ext cx="2197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Pengabdian kepada</a:t>
            </a:r>
            <a:r>
              <a:rPr sz="1200" b="1" spc="35" dirty="0">
                <a:solidFill>
                  <a:srgbClr val="B4C6E7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B4C6E7"/>
                </a:solidFill>
                <a:latin typeface="Calibri"/>
                <a:cs typeface="Calibri"/>
              </a:rPr>
              <a:t>Masyarakat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07664" y="3986784"/>
            <a:ext cx="2467356" cy="51968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521964" y="4052315"/>
            <a:ext cx="2238756" cy="438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67100" y="4026408"/>
            <a:ext cx="2348483" cy="40233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467100" y="3516248"/>
            <a:ext cx="2348865" cy="808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92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Pendidikan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205104">
              <a:lnSpc>
                <a:spcPct val="100000"/>
              </a:lnSpc>
            </a:pP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Luaran </a:t>
            </a:r>
            <a:r>
              <a:rPr sz="1200" b="1" spc="-5" dirty="0">
                <a:solidFill>
                  <a:srgbClr val="B4C6E7"/>
                </a:solidFill>
                <a:latin typeface="Calibri"/>
                <a:cs typeface="Calibri"/>
              </a:rPr>
              <a:t>dan Capaian</a:t>
            </a:r>
            <a:r>
              <a:rPr sz="1200" b="1" spc="30" dirty="0">
                <a:solidFill>
                  <a:srgbClr val="B4C6E7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B4C6E7"/>
                </a:solidFill>
                <a:latin typeface="Calibri"/>
                <a:cs typeface="Calibri"/>
              </a:rPr>
              <a:t>Tridharma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581655" y="656844"/>
            <a:ext cx="4119372" cy="53492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81655" y="656844"/>
            <a:ext cx="4119879" cy="535305"/>
          </a:xfrm>
          <a:custGeom>
            <a:avLst/>
            <a:gdLst/>
            <a:ahLst/>
            <a:cxnLst/>
            <a:rect l="l" t="t" r="r" b="b"/>
            <a:pathLst>
              <a:path w="4119879" h="535305">
                <a:moveTo>
                  <a:pt x="0" y="534924"/>
                </a:moveTo>
                <a:lnTo>
                  <a:pt x="4119372" y="534924"/>
                </a:lnTo>
                <a:lnTo>
                  <a:pt x="4119372" y="0"/>
                </a:lnTo>
                <a:lnTo>
                  <a:pt x="0" y="0"/>
                </a:lnTo>
                <a:lnTo>
                  <a:pt x="0" y="534924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227070" y="794765"/>
            <a:ext cx="28295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00"/>
                </a:solidFill>
                <a:latin typeface="Calibri"/>
                <a:cs typeface="Calibri"/>
              </a:rPr>
              <a:t>Visi, </a:t>
            </a:r>
            <a:r>
              <a:rPr sz="1400" b="1" dirty="0">
                <a:solidFill>
                  <a:srgbClr val="FFFF00"/>
                </a:solidFill>
                <a:latin typeface="Calibri"/>
                <a:cs typeface="Calibri"/>
              </a:rPr>
              <a:t>Misi, </a:t>
            </a:r>
            <a:r>
              <a:rPr sz="1400" b="1" spc="-10" dirty="0">
                <a:solidFill>
                  <a:srgbClr val="FFFF00"/>
                </a:solidFill>
                <a:latin typeface="Calibri"/>
                <a:cs typeface="Calibri"/>
              </a:rPr>
              <a:t>Tujuan, </a:t>
            </a:r>
            <a:r>
              <a:rPr sz="1400" b="1" dirty="0">
                <a:solidFill>
                  <a:srgbClr val="FFFF00"/>
                </a:solidFill>
                <a:latin typeface="Calibri"/>
                <a:cs typeface="Calibri"/>
              </a:rPr>
              <a:t>dan </a:t>
            </a:r>
            <a:r>
              <a:rPr sz="1400" b="1" spc="-10" dirty="0">
                <a:solidFill>
                  <a:srgbClr val="FFFF00"/>
                </a:solidFill>
                <a:latin typeface="Calibri"/>
                <a:cs typeface="Calibri"/>
              </a:rPr>
              <a:t>Strategi</a:t>
            </a:r>
            <a:r>
              <a:rPr sz="14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Calibri"/>
                <a:cs typeface="Calibri"/>
              </a:rPr>
              <a:t>(VMTS)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846576" y="1191767"/>
            <a:ext cx="1725168" cy="212750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846576" y="1191767"/>
            <a:ext cx="1725295" cy="2127885"/>
          </a:xfrm>
          <a:custGeom>
            <a:avLst/>
            <a:gdLst/>
            <a:ahLst/>
            <a:cxnLst/>
            <a:rect l="l" t="t" r="r" b="b"/>
            <a:pathLst>
              <a:path w="1725295" h="2127885">
                <a:moveTo>
                  <a:pt x="0" y="1264920"/>
                </a:moveTo>
                <a:lnTo>
                  <a:pt x="431291" y="1264920"/>
                </a:lnTo>
                <a:lnTo>
                  <a:pt x="431291" y="0"/>
                </a:lnTo>
                <a:lnTo>
                  <a:pt x="1293876" y="0"/>
                </a:lnTo>
                <a:lnTo>
                  <a:pt x="1293876" y="1264920"/>
                </a:lnTo>
                <a:lnTo>
                  <a:pt x="1725168" y="1264920"/>
                </a:lnTo>
                <a:lnTo>
                  <a:pt x="862584" y="2127504"/>
                </a:lnTo>
                <a:lnTo>
                  <a:pt x="0" y="1264920"/>
                </a:lnTo>
                <a:close/>
              </a:path>
            </a:pathLst>
          </a:custGeom>
          <a:ln w="6096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74035" y="1316736"/>
            <a:ext cx="4119371" cy="53340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74035" y="1316736"/>
            <a:ext cx="4119879" cy="533400"/>
          </a:xfrm>
          <a:custGeom>
            <a:avLst/>
            <a:gdLst/>
            <a:ahLst/>
            <a:cxnLst/>
            <a:rect l="l" t="t" r="r" b="b"/>
            <a:pathLst>
              <a:path w="4119879" h="533400">
                <a:moveTo>
                  <a:pt x="0" y="533400"/>
                </a:moveTo>
                <a:lnTo>
                  <a:pt x="4119371" y="533400"/>
                </a:lnTo>
                <a:lnTo>
                  <a:pt x="4119371" y="0"/>
                </a:lnTo>
                <a:lnTo>
                  <a:pt x="0" y="0"/>
                </a:lnTo>
                <a:lnTo>
                  <a:pt x="0" y="533400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115436" y="1454022"/>
            <a:ext cx="30372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35" dirty="0">
                <a:solidFill>
                  <a:srgbClr val="FFFF00"/>
                </a:solidFill>
                <a:latin typeface="Calibri"/>
                <a:cs typeface="Calibri"/>
              </a:rPr>
              <a:t>Tata </a:t>
            </a:r>
            <a:r>
              <a:rPr sz="1400" b="1" dirty="0">
                <a:solidFill>
                  <a:srgbClr val="FFFF00"/>
                </a:solidFill>
                <a:latin typeface="Calibri"/>
                <a:cs typeface="Calibri"/>
              </a:rPr>
              <a:t>Pamong, </a:t>
            </a:r>
            <a:r>
              <a:rPr sz="1400" b="1" spc="-35" dirty="0">
                <a:solidFill>
                  <a:srgbClr val="FFFF00"/>
                </a:solidFill>
                <a:latin typeface="Calibri"/>
                <a:cs typeface="Calibri"/>
              </a:rPr>
              <a:t>Tata </a:t>
            </a:r>
            <a:r>
              <a:rPr sz="1400" b="1" spc="-5" dirty="0">
                <a:solidFill>
                  <a:srgbClr val="FFFF00"/>
                </a:solidFill>
                <a:latin typeface="Calibri"/>
                <a:cs typeface="Calibri"/>
              </a:rPr>
              <a:t>Kelola, </a:t>
            </a:r>
            <a:r>
              <a:rPr sz="1400" b="1" dirty="0">
                <a:solidFill>
                  <a:srgbClr val="FFFF00"/>
                </a:solidFill>
                <a:latin typeface="Calibri"/>
                <a:cs typeface="Calibri"/>
              </a:rPr>
              <a:t>dan</a:t>
            </a:r>
            <a:r>
              <a:rPr sz="14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Calibri"/>
                <a:cs typeface="Calibri"/>
              </a:rPr>
              <a:t>Kerjasama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055747" y="1989836"/>
            <a:ext cx="3117215" cy="1088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Unit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Pengelola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Program</a:t>
            </a:r>
            <a:r>
              <a:rPr sz="20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Studi 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VMTS</a:t>
            </a:r>
            <a:endParaRPr sz="2000" dirty="0">
              <a:latin typeface="Calibri"/>
              <a:cs typeface="Calibri"/>
            </a:endParaRPr>
          </a:p>
          <a:p>
            <a:pPr marL="40640" algn="ctr">
              <a:lnSpc>
                <a:spcPct val="100000"/>
              </a:lnSpc>
              <a:spcBef>
                <a:spcPts val="1160"/>
              </a:spcBef>
            </a:pPr>
            <a:r>
              <a:rPr sz="2000" b="1" spc="-15" dirty="0">
                <a:solidFill>
                  <a:srgbClr val="4471C4"/>
                </a:solidFill>
                <a:latin typeface="Calibri"/>
                <a:cs typeface="Calibri"/>
              </a:rPr>
              <a:t>Program</a:t>
            </a:r>
            <a:r>
              <a:rPr sz="2000" b="1" spc="-5" dirty="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4471C4"/>
                </a:solidFill>
                <a:latin typeface="Calibri"/>
                <a:cs typeface="Calibri"/>
              </a:rPr>
              <a:t>Studi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3504691" y="220471"/>
            <a:ext cx="21837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Calibri"/>
                <a:cs typeface="Calibri"/>
              </a:rPr>
              <a:t>PERGURUAN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TINGGI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0" y="208788"/>
            <a:ext cx="2513076" cy="65684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208788"/>
            <a:ext cx="2513330" cy="657225"/>
          </a:xfrm>
          <a:custGeom>
            <a:avLst/>
            <a:gdLst/>
            <a:ahLst/>
            <a:cxnLst/>
            <a:rect l="l" t="t" r="r" b="b"/>
            <a:pathLst>
              <a:path w="2513330" h="657225">
                <a:moveTo>
                  <a:pt x="0" y="0"/>
                </a:moveTo>
                <a:lnTo>
                  <a:pt x="2317877" y="0"/>
                </a:lnTo>
                <a:lnTo>
                  <a:pt x="2513076" y="328421"/>
                </a:lnTo>
                <a:lnTo>
                  <a:pt x="2317877" y="656843"/>
                </a:lnTo>
                <a:lnTo>
                  <a:pt x="0" y="656843"/>
                </a:lnTo>
              </a:path>
            </a:pathLst>
          </a:custGeom>
          <a:ln w="6096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426212" y="288417"/>
            <a:ext cx="13550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Pengusul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538215" y="656844"/>
            <a:ext cx="3430524" cy="219938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38215" y="656844"/>
            <a:ext cx="3430904" cy="2199640"/>
          </a:xfrm>
          <a:custGeom>
            <a:avLst/>
            <a:gdLst/>
            <a:ahLst/>
            <a:cxnLst/>
            <a:rect l="l" t="t" r="r" b="b"/>
            <a:pathLst>
              <a:path w="3430904" h="2199640">
                <a:moveTo>
                  <a:pt x="1632204" y="252221"/>
                </a:moveTo>
                <a:lnTo>
                  <a:pt x="1636266" y="206879"/>
                </a:lnTo>
                <a:lnTo>
                  <a:pt x="1647981" y="164205"/>
                </a:lnTo>
                <a:lnTo>
                  <a:pt x="1666635" y="124911"/>
                </a:lnTo>
                <a:lnTo>
                  <a:pt x="1691516" y="89710"/>
                </a:lnTo>
                <a:lnTo>
                  <a:pt x="1721914" y="59312"/>
                </a:lnTo>
                <a:lnTo>
                  <a:pt x="1757115" y="34431"/>
                </a:lnTo>
                <a:lnTo>
                  <a:pt x="1796409" y="15777"/>
                </a:lnTo>
                <a:lnTo>
                  <a:pt x="1839083" y="4062"/>
                </a:lnTo>
                <a:lnTo>
                  <a:pt x="1884426" y="0"/>
                </a:lnTo>
                <a:lnTo>
                  <a:pt x="1931924" y="0"/>
                </a:lnTo>
                <a:lnTo>
                  <a:pt x="2381504" y="0"/>
                </a:lnTo>
                <a:lnTo>
                  <a:pt x="3178302" y="0"/>
                </a:lnTo>
                <a:lnTo>
                  <a:pt x="3223644" y="4062"/>
                </a:lnTo>
                <a:lnTo>
                  <a:pt x="3266318" y="15777"/>
                </a:lnTo>
                <a:lnTo>
                  <a:pt x="3305612" y="34431"/>
                </a:lnTo>
                <a:lnTo>
                  <a:pt x="3340813" y="59312"/>
                </a:lnTo>
                <a:lnTo>
                  <a:pt x="3371211" y="89710"/>
                </a:lnTo>
                <a:lnTo>
                  <a:pt x="3396092" y="124911"/>
                </a:lnTo>
                <a:lnTo>
                  <a:pt x="3414746" y="164205"/>
                </a:lnTo>
                <a:lnTo>
                  <a:pt x="3426461" y="206879"/>
                </a:lnTo>
                <a:lnTo>
                  <a:pt x="3430524" y="252221"/>
                </a:lnTo>
                <a:lnTo>
                  <a:pt x="3430524" y="882776"/>
                </a:lnTo>
                <a:lnTo>
                  <a:pt x="3430524" y="1261109"/>
                </a:lnTo>
                <a:lnTo>
                  <a:pt x="3426461" y="1306452"/>
                </a:lnTo>
                <a:lnTo>
                  <a:pt x="3414746" y="1349126"/>
                </a:lnTo>
                <a:lnTo>
                  <a:pt x="3396092" y="1388420"/>
                </a:lnTo>
                <a:lnTo>
                  <a:pt x="3371211" y="1423621"/>
                </a:lnTo>
                <a:lnTo>
                  <a:pt x="3340813" y="1454019"/>
                </a:lnTo>
                <a:lnTo>
                  <a:pt x="3305612" y="1478900"/>
                </a:lnTo>
                <a:lnTo>
                  <a:pt x="3266318" y="1497554"/>
                </a:lnTo>
                <a:lnTo>
                  <a:pt x="3223644" y="1509269"/>
                </a:lnTo>
                <a:lnTo>
                  <a:pt x="3178302" y="1513331"/>
                </a:lnTo>
                <a:lnTo>
                  <a:pt x="2381504" y="1513331"/>
                </a:lnTo>
                <a:lnTo>
                  <a:pt x="1931924" y="1513331"/>
                </a:lnTo>
                <a:lnTo>
                  <a:pt x="1884426" y="1513331"/>
                </a:lnTo>
                <a:lnTo>
                  <a:pt x="1839083" y="1509269"/>
                </a:lnTo>
                <a:lnTo>
                  <a:pt x="1796409" y="1497554"/>
                </a:lnTo>
                <a:lnTo>
                  <a:pt x="1757115" y="1478900"/>
                </a:lnTo>
                <a:lnTo>
                  <a:pt x="1721914" y="1454019"/>
                </a:lnTo>
                <a:lnTo>
                  <a:pt x="1691516" y="1423621"/>
                </a:lnTo>
                <a:lnTo>
                  <a:pt x="1666635" y="1388420"/>
                </a:lnTo>
                <a:lnTo>
                  <a:pt x="1647981" y="1349126"/>
                </a:lnTo>
                <a:lnTo>
                  <a:pt x="1636266" y="1306452"/>
                </a:lnTo>
                <a:lnTo>
                  <a:pt x="1632204" y="1261109"/>
                </a:lnTo>
                <a:lnTo>
                  <a:pt x="0" y="2199385"/>
                </a:lnTo>
                <a:lnTo>
                  <a:pt x="1632204" y="882776"/>
                </a:lnTo>
                <a:lnTo>
                  <a:pt x="1632204" y="252221"/>
                </a:lnTo>
                <a:close/>
              </a:path>
            </a:pathLst>
          </a:custGeom>
          <a:ln w="6096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378065" y="855726"/>
            <a:ext cx="1386205" cy="1093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Evaluasi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Diri yang  diri yang</a:t>
            </a:r>
            <a:r>
              <a:rPr sz="14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dilakukan  fokus 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untuk  pengembangan PS  yang</a:t>
            </a:r>
            <a:r>
              <a:rPr sz="14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FFFFFF"/>
                </a:solidFill>
                <a:latin typeface="Calibri"/>
                <a:cs typeface="Calibri"/>
              </a:rPr>
              <a:t>diakreditasi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4" name="Picture 2" descr="D:\Prakarsa Khayra Ummah UNIRA\Pilar Khayra Ummah.png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477" y="4963667"/>
            <a:ext cx="1715642" cy="175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4" y="5219700"/>
            <a:ext cx="1528318" cy="15283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1" grpId="0" animBg="1"/>
      <p:bldP spid="30" grpId="0"/>
      <p:bldP spid="33" grpId="0" animBg="1"/>
      <p:bldP spid="36" grpId="0"/>
      <p:bldP spid="37" grpId="0"/>
      <p:bldP spid="39" grpId="0" animBg="1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425</TotalTime>
  <Words>1401</Words>
  <Application>Microsoft Office PowerPoint</Application>
  <PresentationFormat>On-screen Show (4:3)</PresentationFormat>
  <Paragraphs>287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TUGAS POKOK DAN FUNGSI PIMPINAN UNIVERSITAS</vt:lpstr>
      <vt:lpstr>TUGAS POKOK DAN FUNGSI PJM</vt:lpstr>
      <vt:lpstr>TUGAS POKOK DAN FUNGSI PJM</vt:lpstr>
      <vt:lpstr>TUGAS POKOK DAN FUNGSI PJM</vt:lpstr>
      <vt:lpstr>PowerPoint Presentation</vt:lpstr>
      <vt:lpstr>Perbedaan IAPT 3.0 dan IAPS 4.0</vt:lpstr>
      <vt:lpstr>Dokumen yang di-submit pada Akreditasi Program Studi 4.0</vt:lpstr>
      <vt:lpstr>PERGURUAN TINGGI</vt:lpstr>
      <vt:lpstr>Alur Berpikir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PERGURUAN TINGGI</vt:lpstr>
      <vt:lpstr>TUGAS POKOK DAN FUNGSI GJM</vt:lpstr>
      <vt:lpstr>TUGAS POKOK DAN FUNGSI GJM</vt:lpstr>
      <vt:lpstr>Nama Fakultas</vt:lpstr>
      <vt:lpstr>VMTS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INSTRUMEN AKREDITASI PROGRAM STUDI</dc:title>
  <dc:creator>Saepudin Nirwan</dc:creator>
  <cp:lastModifiedBy>pjmunira@outlook.com</cp:lastModifiedBy>
  <cp:revision>77</cp:revision>
  <dcterms:created xsi:type="dcterms:W3CDTF">2019-04-29T04:02:01Z</dcterms:created>
  <dcterms:modified xsi:type="dcterms:W3CDTF">2020-08-10T09:43:48Z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2018-12-04T00:00:00Z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2019-04-29T00:00:00Z</vt:filetime>
  </property>
</Properties>
</file>